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1" r:id="rId3"/>
    <p:sldId id="30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6" r:id="rId21"/>
    <p:sldId id="277" r:id="rId22"/>
    <p:sldId id="278" r:id="rId23"/>
    <p:sldId id="296" r:id="rId24"/>
    <p:sldId id="295" r:id="rId25"/>
    <p:sldId id="297" r:id="rId26"/>
    <p:sldId id="299" r:id="rId27"/>
    <p:sldId id="300" r:id="rId28"/>
    <p:sldId id="29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5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4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4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9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0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A090-29AD-49D0-BB4F-AA7E09FCBDD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EFF5B-46F5-48BC-9DC1-06349442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googe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3189" y="717414"/>
            <a:ext cx="9144000" cy="1346517"/>
          </a:xfrm>
        </p:spPr>
        <p:txBody>
          <a:bodyPr>
            <a:normAutofit/>
          </a:bodyPr>
          <a:lstStyle/>
          <a:p>
            <a:r>
              <a:rPr lang="th-TH" sz="8800" b="1" dirty="0" smtClean="0"/>
              <a:t>วิธีการปฏิบัติงาน</a:t>
            </a:r>
            <a:endParaRPr lang="en-US" sz="8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3007" y="2246811"/>
            <a:ext cx="9144000" cy="3866606"/>
          </a:xfrm>
        </p:spPr>
        <p:txBody>
          <a:bodyPr>
            <a:noAutofit/>
          </a:bodyPr>
          <a:lstStyle/>
          <a:p>
            <a:r>
              <a:rPr lang="th-TH" sz="13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การอนุมัติ </a:t>
            </a:r>
            <a:r>
              <a:rPr lang="en-US" sz="13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PO</a:t>
            </a:r>
            <a:endParaRPr lang="th-TH" sz="13800" b="1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13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</a:t>
            </a:r>
            <a:r>
              <a:rPr lang="en-US" sz="1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anose="02020603050405020304" pitchFamily="18" charset="-34"/>
                <a:cs typeface="AngsanaUPC" panose="02020603050405020304" pitchFamily="18" charset="-34"/>
              </a:rPr>
              <a:t>POP-03</a:t>
            </a:r>
            <a:r>
              <a:rPr lang="en-US" sz="13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)</a:t>
            </a:r>
          </a:p>
          <a:p>
            <a:endParaRPr lang="en-US" sz="13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98031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34" y="262398"/>
            <a:ext cx="7237491" cy="630034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458617" y="1272605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ptagon 5"/>
          <p:cNvSpPr/>
          <p:nvPr/>
        </p:nvSpPr>
        <p:spPr>
          <a:xfrm>
            <a:off x="1858963" y="1141934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7" name="Down Arrow 6"/>
          <p:cNvSpPr/>
          <p:nvPr/>
        </p:nvSpPr>
        <p:spPr>
          <a:xfrm rot="16200000">
            <a:off x="2617204" y="1678860"/>
            <a:ext cx="314559" cy="540314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ptagon 7"/>
          <p:cNvSpPr/>
          <p:nvPr/>
        </p:nvSpPr>
        <p:spPr>
          <a:xfrm>
            <a:off x="1949167" y="1661955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Down Arrow 8"/>
          <p:cNvSpPr/>
          <p:nvPr/>
        </p:nvSpPr>
        <p:spPr>
          <a:xfrm rot="5400000">
            <a:off x="4235760" y="1538130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ptagon 9"/>
          <p:cNvSpPr/>
          <p:nvPr/>
        </p:nvSpPr>
        <p:spPr>
          <a:xfrm>
            <a:off x="4890170" y="1661955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/>
              <a:t>3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7911098" y="2965119"/>
            <a:ext cx="3938944" cy="15676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2.หากในใบ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มีการสั่งซื้อหลายรายการ สามารถคลิกที่         เพื่อดูรายการก่อนหน้าได้</a:t>
            </a:r>
            <a:endParaRPr lang="en-US" sz="2400" dirty="0" smtClean="0">
              <a:cs typeface="+mj-cs"/>
            </a:endParaRPr>
          </a:p>
          <a:p>
            <a:r>
              <a:rPr lang="th-TH" sz="2400" dirty="0" smtClean="0">
                <a:cs typeface="+mj-cs"/>
              </a:rPr>
              <a:t>3. </a:t>
            </a:r>
            <a:r>
              <a:rPr lang="th-TH" sz="2400" dirty="0"/>
              <a:t>หากในใบ </a:t>
            </a:r>
            <a:r>
              <a:rPr lang="en-US" sz="2400" dirty="0"/>
              <a:t>PO </a:t>
            </a:r>
            <a:r>
              <a:rPr lang="th-TH" sz="2400" dirty="0"/>
              <a:t>มีการสั่งซื้อหลายรายการ สามารถคลิกที่         เพื่อดู</a:t>
            </a:r>
            <a:r>
              <a:rPr lang="th-TH" sz="2400" dirty="0" smtClean="0"/>
              <a:t>รายการถัดไปได้</a:t>
            </a:r>
            <a:endParaRPr lang="en-US" sz="2400" dirty="0" smtClean="0">
              <a:cs typeface="+mj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11098" y="1900060"/>
            <a:ext cx="3938944" cy="871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คลิกที่เมนู               จะแสดงรายละเอียดของการสั่งซื้อแต่ละรายการใบใบ </a:t>
            </a:r>
            <a:r>
              <a:rPr lang="en-US" sz="2400" dirty="0" smtClean="0">
                <a:cs typeface="+mj-cs"/>
              </a:rPr>
              <a:t>PO</a:t>
            </a:r>
            <a:endParaRPr lang="en-US" sz="2400" dirty="0">
              <a:cs typeface="+mj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0732" t="11241"/>
          <a:stretch/>
        </p:blipFill>
        <p:spPr>
          <a:xfrm>
            <a:off x="9119541" y="1999304"/>
            <a:ext cx="628713" cy="339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35056" t="24658" r="62151" b="71724"/>
          <a:stretch/>
        </p:blipFill>
        <p:spPr>
          <a:xfrm>
            <a:off x="9241569" y="3399507"/>
            <a:ext cx="309587" cy="3495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44645" t="24615" r="52647" b="71448"/>
          <a:stretch/>
        </p:blipFill>
        <p:spPr>
          <a:xfrm>
            <a:off x="9295985" y="4091988"/>
            <a:ext cx="275826" cy="349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860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9569" y="187416"/>
            <a:ext cx="680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วิธีการดูเอกสารแนบที่แนบมากับ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PO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5564" b="44638"/>
          <a:stretch/>
        </p:blipFill>
        <p:spPr>
          <a:xfrm>
            <a:off x="378155" y="833747"/>
            <a:ext cx="5500131" cy="411365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6200000">
            <a:off x="612362" y="1990182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ptagon 6"/>
          <p:cNvSpPr/>
          <p:nvPr/>
        </p:nvSpPr>
        <p:spPr>
          <a:xfrm>
            <a:off x="670243" y="2485627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326711" y="949417"/>
            <a:ext cx="5142478" cy="7487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คลิกที่เมนู            จะปรากฏเอกสารแนบที่แนบมากับ </a:t>
            </a:r>
            <a:r>
              <a:rPr lang="en-US" sz="2400" dirty="0" smtClean="0">
                <a:cs typeface="+mj-cs"/>
              </a:rPr>
              <a:t>PO</a:t>
            </a:r>
            <a:endParaRPr lang="en-US" sz="2400" dirty="0">
              <a:cs typeface="+mj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177" t="10102" r="92940" b="87402"/>
          <a:stretch/>
        </p:blipFill>
        <p:spPr>
          <a:xfrm>
            <a:off x="7537269" y="1069700"/>
            <a:ext cx="431074" cy="4973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733"/>
          <a:stretch/>
        </p:blipFill>
        <p:spPr>
          <a:xfrm>
            <a:off x="6070069" y="2120769"/>
            <a:ext cx="5944115" cy="31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25" y="185501"/>
            <a:ext cx="8895809" cy="993412"/>
          </a:xfrm>
        </p:spPr>
        <p:txBody>
          <a:bodyPr>
            <a:normAutofit fontScale="90000"/>
          </a:bodyPr>
          <a:lstStyle/>
          <a:p>
            <a:pPr algn="ctr"/>
            <a:r>
              <a:rPr lang="th-TH" sz="3600" b="1" dirty="0" smtClean="0">
                <a:latin typeface="AngsanaUPC" panose="02020603050405020304" pitchFamily="18" charset="-34"/>
              </a:rPr>
              <a:t>วิธีการอนุมัติ </a:t>
            </a:r>
            <a:r>
              <a:rPr lang="en-US" sz="3600" b="1" dirty="0" smtClean="0">
                <a:latin typeface="AngsanaUPC" panose="02020603050405020304" pitchFamily="18" charset="-34"/>
              </a:rPr>
              <a:t>PO </a:t>
            </a:r>
            <a:r>
              <a:rPr lang="th-TH" sz="3600" b="1" dirty="0" smtClean="0">
                <a:latin typeface="AngsanaUPC" panose="02020603050405020304" pitchFamily="18" charset="-34"/>
              </a:rPr>
              <a:t>ที่มีมูลค่าเท่ากับ หรือน้อยกว่า 100,000 บาทหลังตรวจสอบแล้ว</a:t>
            </a:r>
            <a:endParaRPr lang="en-US" sz="3600" b="1" dirty="0">
              <a:latin typeface="AngsanaUPC" panose="02020603050405020304" pitchFamily="18" charset="-34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/>
          <a:srcRect l="-271" t="-1206" r="42542" b="63557"/>
          <a:stretch/>
        </p:blipFill>
        <p:spPr>
          <a:xfrm>
            <a:off x="364947" y="1091779"/>
            <a:ext cx="7639033" cy="2800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" r="49018" b="38895"/>
          <a:stretch/>
        </p:blipFill>
        <p:spPr>
          <a:xfrm>
            <a:off x="4184381" y="3205295"/>
            <a:ext cx="7639198" cy="3495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8067114" y="1248534"/>
            <a:ext cx="3938944" cy="1742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คลิกปิดหน้าต่างรายละเอียด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ที่ตรวจสอบก่อนอนุมัติทั้งหมด กลับไปที่หน้าต่างที่แสดงรายการ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ทั้งหมด แล้วคลิกเลือก </a:t>
            </a:r>
            <a:endParaRPr lang="en-US" sz="2400" dirty="0"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2679" t="646" r="9003" b="16028"/>
          <a:stretch/>
        </p:blipFill>
        <p:spPr>
          <a:xfrm>
            <a:off x="8619306" y="2453065"/>
            <a:ext cx="692331" cy="3657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1478903" y="2074283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ptagon 11"/>
          <p:cNvSpPr/>
          <p:nvPr/>
        </p:nvSpPr>
        <p:spPr>
          <a:xfrm>
            <a:off x="879249" y="1943612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3" name="Down Arrow 12"/>
          <p:cNvSpPr/>
          <p:nvPr/>
        </p:nvSpPr>
        <p:spPr>
          <a:xfrm rot="5400000">
            <a:off x="9563130" y="5300233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6875697" y="5699048"/>
            <a:ext cx="314559" cy="540314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5400000">
            <a:off x="9563130" y="5729820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ptagon 15"/>
          <p:cNvSpPr/>
          <p:nvPr/>
        </p:nvSpPr>
        <p:spPr>
          <a:xfrm>
            <a:off x="10200098" y="5371806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7" name="Heptagon 16"/>
          <p:cNvSpPr/>
          <p:nvPr/>
        </p:nvSpPr>
        <p:spPr>
          <a:xfrm>
            <a:off x="6205804" y="5696898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/>
              <a:t>3</a:t>
            </a:r>
            <a:endParaRPr lang="en-US" sz="2400" b="1" dirty="0"/>
          </a:p>
        </p:txBody>
      </p:sp>
      <p:sp>
        <p:nvSpPr>
          <p:cNvPr id="18" name="Heptagon 17"/>
          <p:cNvSpPr/>
          <p:nvPr/>
        </p:nvSpPr>
        <p:spPr>
          <a:xfrm>
            <a:off x="10200098" y="5891353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Calibri" panose="020F0502020204030204" pitchFamily="34" charset="0"/>
              </a:rPr>
              <a:t>4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0306" y="4039246"/>
            <a:ext cx="3938944" cy="15938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2.คลิกสัญลักษณ์        </a:t>
            </a:r>
          </a:p>
          <a:p>
            <a:r>
              <a:rPr lang="th-TH" sz="2400" dirty="0" smtClean="0">
                <a:cs typeface="+mj-cs"/>
              </a:rPr>
              <a:t>3. คลิกที่                  หากต้องการอนุมัติ</a:t>
            </a:r>
          </a:p>
          <a:p>
            <a:r>
              <a:rPr lang="th-TH" sz="2400" dirty="0" smtClean="0">
                <a:cs typeface="+mj-cs"/>
              </a:rPr>
              <a:t>4. คลิกที่                  หากต้องการตีกลับไปแก้ไข หรือไม่อนุมัติ</a:t>
            </a:r>
            <a:endParaRPr lang="en-US" sz="2400" dirty="0" smtClean="0"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64138" t="68157" r="32911" b="25677"/>
          <a:stretch/>
        </p:blipFill>
        <p:spPr>
          <a:xfrm>
            <a:off x="1672438" y="4134957"/>
            <a:ext cx="327174" cy="313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1540" t="74323" r="51647" b="18993"/>
          <a:stretch/>
        </p:blipFill>
        <p:spPr>
          <a:xfrm>
            <a:off x="1044309" y="4503187"/>
            <a:ext cx="688779" cy="3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2222" t="80265" r="52328" b="13793"/>
          <a:stretch/>
        </p:blipFill>
        <p:spPr>
          <a:xfrm>
            <a:off x="1056592" y="4866814"/>
            <a:ext cx="690610" cy="306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675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7016" b="67530"/>
          <a:stretch/>
        </p:blipFill>
        <p:spPr>
          <a:xfrm>
            <a:off x="243138" y="245853"/>
            <a:ext cx="7372508" cy="3442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3747805" y="2892400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ptagon 5"/>
          <p:cNvSpPr/>
          <p:nvPr/>
        </p:nvSpPr>
        <p:spPr>
          <a:xfrm>
            <a:off x="3178311" y="2787855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43137" y="3804118"/>
            <a:ext cx="2935173" cy="6271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 </a:t>
            </a:r>
            <a:endParaRPr lang="en-US" sz="2400" dirty="0"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3138" y="4563469"/>
            <a:ext cx="2935172" cy="6271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2.คลิกสัญลักษณ์       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56534" b="68434"/>
          <a:stretch/>
        </p:blipFill>
        <p:spPr>
          <a:xfrm>
            <a:off x="3433036" y="3362621"/>
            <a:ext cx="8508101" cy="32471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7" name="Down Arrow 6"/>
          <p:cNvSpPr/>
          <p:nvPr/>
        </p:nvSpPr>
        <p:spPr>
          <a:xfrm rot="10800000">
            <a:off x="3649044" y="4091155"/>
            <a:ext cx="314559" cy="540314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ptagon 7"/>
          <p:cNvSpPr/>
          <p:nvPr/>
        </p:nvSpPr>
        <p:spPr>
          <a:xfrm>
            <a:off x="3551598" y="4684112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914" y="3901262"/>
            <a:ext cx="1838957" cy="4225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711" y="4631469"/>
            <a:ext cx="536290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3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8011" y="185501"/>
            <a:ext cx="11390812" cy="993412"/>
          </a:xfrm>
        </p:spPr>
        <p:txBody>
          <a:bodyPr>
            <a:normAutofit/>
          </a:bodyPr>
          <a:lstStyle/>
          <a:p>
            <a:pPr algn="ctr"/>
            <a:r>
              <a:rPr lang="th-TH" sz="3600" b="1" dirty="0" smtClean="0">
                <a:latin typeface="AngsanaUPC" panose="02020603050405020304" pitchFamily="18" charset="-34"/>
              </a:rPr>
              <a:t>วิธีการอนุมัติ </a:t>
            </a:r>
            <a:r>
              <a:rPr lang="en-US" sz="3600" b="1" dirty="0" smtClean="0">
                <a:latin typeface="AngsanaUPC" panose="02020603050405020304" pitchFamily="18" charset="-34"/>
              </a:rPr>
              <a:t>PO </a:t>
            </a:r>
            <a:r>
              <a:rPr lang="th-TH" sz="3600" b="1" dirty="0" smtClean="0">
                <a:latin typeface="AngsanaUPC" panose="02020603050405020304" pitchFamily="18" charset="-34"/>
              </a:rPr>
              <a:t>ที่มีมูลค่ามากกว่า 100,000 บาท ต้องมีผู้ตรวจสอบก่อนจะส่งให้ผู้อนุมัติ</a:t>
            </a:r>
            <a:endParaRPr lang="en-US" sz="3600" b="1" dirty="0">
              <a:latin typeface="AngsanaUPC" panose="02020603050405020304" pitchFamily="18" charset="-34"/>
            </a:endParaRPr>
          </a:p>
        </p:txBody>
      </p:sp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2"/>
          <a:srcRect l="-271" t="-1206" r="42542" b="63557"/>
          <a:stretch/>
        </p:blipFill>
        <p:spPr>
          <a:xfrm>
            <a:off x="364947" y="1091779"/>
            <a:ext cx="7639033" cy="2800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-1" r="49018" b="38895"/>
          <a:stretch/>
        </p:blipFill>
        <p:spPr>
          <a:xfrm>
            <a:off x="4184381" y="3205295"/>
            <a:ext cx="7639198" cy="3495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8067114" y="1248534"/>
            <a:ext cx="3938944" cy="13585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เปิดไปที่หน้าต่างที่แสดงรายการ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ทั้งหมด แล้วคลิกเลือกเลขที่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ที่ต้องการอนุมัติ แล้วคลิกที่</a:t>
            </a:r>
            <a:endParaRPr lang="en-US" sz="2400" dirty="0">
              <a:cs typeface="+mj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2679" t="646" r="9003" b="16028"/>
          <a:stretch/>
        </p:blipFill>
        <p:spPr>
          <a:xfrm>
            <a:off x="9651231" y="2084553"/>
            <a:ext cx="692331" cy="365760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1478903" y="2074283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ptagon 17"/>
          <p:cNvSpPr/>
          <p:nvPr/>
        </p:nvSpPr>
        <p:spPr>
          <a:xfrm>
            <a:off x="879249" y="1943612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Down Arrow 18"/>
          <p:cNvSpPr/>
          <p:nvPr/>
        </p:nvSpPr>
        <p:spPr>
          <a:xfrm rot="5400000">
            <a:off x="9563130" y="5300233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6200000">
            <a:off x="6875697" y="5699048"/>
            <a:ext cx="314559" cy="540314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5400000">
            <a:off x="9563130" y="5729820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ptagon 21"/>
          <p:cNvSpPr/>
          <p:nvPr/>
        </p:nvSpPr>
        <p:spPr>
          <a:xfrm>
            <a:off x="10200098" y="5371806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3" name="Heptagon 22"/>
          <p:cNvSpPr/>
          <p:nvPr/>
        </p:nvSpPr>
        <p:spPr>
          <a:xfrm>
            <a:off x="6205804" y="5696898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/>
              <a:t>3</a:t>
            </a:r>
            <a:endParaRPr lang="en-US" sz="2400" b="1" dirty="0"/>
          </a:p>
        </p:txBody>
      </p:sp>
      <p:sp>
        <p:nvSpPr>
          <p:cNvPr id="24" name="Heptagon 23"/>
          <p:cNvSpPr/>
          <p:nvPr/>
        </p:nvSpPr>
        <p:spPr>
          <a:xfrm>
            <a:off x="10200098" y="5891353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latin typeface="Calibri" panose="020F0502020204030204" pitchFamily="34" charset="0"/>
              </a:rPr>
              <a:t>4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0306" y="4039246"/>
            <a:ext cx="3938944" cy="15938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2.คลิกสัญลักษณ์        </a:t>
            </a:r>
          </a:p>
          <a:p>
            <a:r>
              <a:rPr lang="th-TH" sz="2400" dirty="0" smtClean="0">
                <a:cs typeface="+mj-cs"/>
              </a:rPr>
              <a:t>3. คลิกที่                  หากต้องการอนุมัติ</a:t>
            </a:r>
          </a:p>
          <a:p>
            <a:r>
              <a:rPr lang="th-TH" sz="2400" dirty="0" smtClean="0">
                <a:cs typeface="+mj-cs"/>
              </a:rPr>
              <a:t>4. คลิกที่                  หากต้องการตีกลับไปแก้ไข หรือไม่อนุมัติ</a:t>
            </a:r>
            <a:endParaRPr lang="en-US" sz="2400" dirty="0" smtClean="0">
              <a:cs typeface="+mj-c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l="64138" t="68157" r="32911" b="25677"/>
          <a:stretch/>
        </p:blipFill>
        <p:spPr>
          <a:xfrm>
            <a:off x="1672438" y="4134957"/>
            <a:ext cx="327174" cy="3135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l="41540" t="74323" r="51647" b="18993"/>
          <a:stretch/>
        </p:blipFill>
        <p:spPr>
          <a:xfrm>
            <a:off x="1044309" y="4503187"/>
            <a:ext cx="688779" cy="3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l="42222" t="80265" r="52328" b="13793"/>
          <a:stretch/>
        </p:blipFill>
        <p:spPr>
          <a:xfrm>
            <a:off x="1056592" y="4866814"/>
            <a:ext cx="690610" cy="306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0208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7016" b="67530"/>
          <a:stretch/>
        </p:blipFill>
        <p:spPr>
          <a:xfrm>
            <a:off x="243138" y="245853"/>
            <a:ext cx="7372508" cy="3442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3747805" y="2892400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ptagon 5"/>
          <p:cNvSpPr/>
          <p:nvPr/>
        </p:nvSpPr>
        <p:spPr>
          <a:xfrm>
            <a:off x="3178311" y="2787855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43137" y="3804118"/>
            <a:ext cx="2935173" cy="6271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 </a:t>
            </a:r>
            <a:endParaRPr lang="en-US" sz="2400" dirty="0"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3138" y="4563469"/>
            <a:ext cx="2935172" cy="6271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2.คลิกสัญลักษณ์       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14" y="3901262"/>
            <a:ext cx="1838957" cy="4225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711" y="4631469"/>
            <a:ext cx="536290" cy="47552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5"/>
          <a:srcRect r="60258" b="66121"/>
          <a:stretch/>
        </p:blipFill>
        <p:spPr>
          <a:xfrm>
            <a:off x="3747805" y="3217700"/>
            <a:ext cx="7912056" cy="3303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Down Arrow 6"/>
          <p:cNvSpPr/>
          <p:nvPr/>
        </p:nvSpPr>
        <p:spPr>
          <a:xfrm rot="10800000">
            <a:off x="3959152" y="3901262"/>
            <a:ext cx="314559" cy="540314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ptagon 7"/>
          <p:cNvSpPr/>
          <p:nvPr/>
        </p:nvSpPr>
        <p:spPr>
          <a:xfrm>
            <a:off x="3861706" y="4505702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1718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8827" y="1021111"/>
            <a:ext cx="8791977" cy="1486038"/>
          </a:xfrm>
        </p:spPr>
        <p:txBody>
          <a:bodyPr>
            <a:normAutofit/>
          </a:bodyPr>
          <a:lstStyle/>
          <a:p>
            <a:r>
              <a:rPr lang="th-TH" sz="8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วิธีการปฏิบัติงาน</a:t>
            </a:r>
            <a:endParaRPr lang="en-US" sz="8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8827" y="3248421"/>
            <a:ext cx="9144000" cy="2616802"/>
          </a:xfrm>
        </p:spPr>
        <p:txBody>
          <a:bodyPr>
            <a:noAutofit/>
          </a:bodyPr>
          <a:lstStyle/>
          <a:p>
            <a:r>
              <a:rPr lang="th-TH" sz="96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การอนุมัติ </a:t>
            </a:r>
            <a:r>
              <a:rPr lang="en-US" sz="96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PO. </a:t>
            </a:r>
            <a:r>
              <a:rPr lang="th-TH" sz="96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ทาง </a:t>
            </a:r>
            <a:r>
              <a:rPr lang="en-US" sz="7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G</a:t>
            </a:r>
            <a:r>
              <a:rPr lang="en-US" sz="7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-mail</a:t>
            </a:r>
          </a:p>
          <a:p>
            <a:r>
              <a:rPr lang="th-TH" sz="7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(ใน </a:t>
            </a:r>
            <a:r>
              <a:rPr lang="en-US" sz="7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IPAD</a:t>
            </a:r>
            <a:r>
              <a:rPr lang="th-TH" sz="7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)</a:t>
            </a:r>
            <a:endParaRPr lang="en-US" sz="96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9285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84" y="362727"/>
            <a:ext cx="6091473" cy="945217"/>
          </a:xfrm>
        </p:spPr>
        <p:txBody>
          <a:bodyPr>
            <a:normAutofit/>
          </a:bodyPr>
          <a:lstStyle/>
          <a:p>
            <a:pPr algn="ctr"/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เช็ค </a:t>
            </a:r>
            <a:r>
              <a:rPr lang="en-US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G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-mail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เพื่อดูเลขที่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PO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ที่ถูกส่งมาให้อนุมัติ ซึ่งจะขึ้นหมายเลข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PO. No.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ตามที่ระบุในกรอบสีแดง</a:t>
            </a:r>
            <a:endParaRPr lang="en-US" sz="2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99"/>
          <a:stretch/>
        </p:blipFill>
        <p:spPr>
          <a:xfrm>
            <a:off x="207005" y="1463039"/>
            <a:ext cx="6209633" cy="3762104"/>
          </a:xfrm>
          <a:ln>
            <a:solidFill>
              <a:schemeClr val="tx1"/>
            </a:solidFill>
          </a:ln>
        </p:spPr>
      </p:pic>
      <p:sp>
        <p:nvSpPr>
          <p:cNvPr id="10" name="Rounded Rectangle 9"/>
          <p:cNvSpPr/>
          <p:nvPr/>
        </p:nvSpPr>
        <p:spPr>
          <a:xfrm flipH="1">
            <a:off x="3242414" y="2065433"/>
            <a:ext cx="639128" cy="3254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693" y="2478251"/>
            <a:ext cx="1437394" cy="51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b="1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หมายเลข </a:t>
            </a:r>
            <a:r>
              <a:rPr lang="en-US" sz="2800" b="1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PO.</a:t>
            </a:r>
            <a:r>
              <a:rPr lang="th-TH" sz="2800" b="1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ที่จะอนุมัติ</a:t>
            </a:r>
            <a:endParaRPr lang="en-US" sz="2800" b="1" dirty="0">
              <a:solidFill>
                <a:srgbClr val="FF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28" y="1231162"/>
            <a:ext cx="5310076" cy="531007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608348" y="517822"/>
            <a:ext cx="5418909" cy="66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เข้าไปเปิดเมนูการตั้งค่าใน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IPAD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แล้วเปิดใช้งาน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VPN</a:t>
            </a:r>
            <a:endParaRPr lang="en-US" sz="2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3129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1125" y="600258"/>
            <a:ext cx="3981995" cy="758279"/>
          </a:xfrm>
        </p:spPr>
        <p:txBody>
          <a:bodyPr>
            <a:normAutofit/>
          </a:bodyPr>
          <a:lstStyle/>
          <a:p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เข้า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Log in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โปรแกรม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Epicor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IPAD</a:t>
            </a:r>
            <a:endParaRPr lang="en-US" sz="28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89"/>
          <a:stretch/>
        </p:blipFill>
        <p:spPr>
          <a:xfrm>
            <a:off x="2640874" y="1460418"/>
            <a:ext cx="5962498" cy="4797244"/>
          </a:xfrm>
          <a:ln>
            <a:solidFill>
              <a:schemeClr val="tx1"/>
            </a:solidFill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603372" y="3331000"/>
            <a:ext cx="3219434" cy="1691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กรอก </a:t>
            </a:r>
            <a:endParaRPr lang="en-US" sz="40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40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User Name: ………………</a:t>
            </a:r>
          </a:p>
          <a:p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Password:…………………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044744" y="4353060"/>
            <a:ext cx="1429555" cy="12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044744" y="4737280"/>
            <a:ext cx="1429555" cy="12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3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06" y="1448126"/>
            <a:ext cx="3533022" cy="1240657"/>
          </a:xfrm>
        </p:spPr>
        <p:txBody>
          <a:bodyPr>
            <a:normAutofit fontScale="90000"/>
          </a:bodyPr>
          <a:lstStyle/>
          <a:p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เมื่อ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Log in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เข้าสู่ โปรแกรม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Epicor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แล้ว ให้คลิกที่สัญลักษณ์            เพื่อเลือกเมนู</a:t>
            </a:r>
            <a:endParaRPr lang="en-US" sz="2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17" y="2019236"/>
            <a:ext cx="513822" cy="376802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085" b="64651"/>
          <a:stretch/>
        </p:blipFill>
        <p:spPr>
          <a:xfrm>
            <a:off x="1169606" y="2652154"/>
            <a:ext cx="3694192" cy="27277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/>
          <p:cNvSpPr/>
          <p:nvPr/>
        </p:nvSpPr>
        <p:spPr>
          <a:xfrm>
            <a:off x="1221858" y="3484664"/>
            <a:ext cx="386317" cy="2751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847389" y="3496873"/>
            <a:ext cx="296091" cy="2629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92657" y="1651571"/>
            <a:ext cx="5474182" cy="735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คลิกเลือกเมนู</a:t>
            </a:r>
            <a:r>
              <a:rPr lang="th-TH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“Purchase Order Entry”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 ในช่องค้นหา แล้วคลิกเลือกแถบเมนู</a:t>
            </a:r>
            <a:endParaRPr lang="en-US" sz="2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554" y="2635632"/>
            <a:ext cx="3182388" cy="3029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399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96470"/>
              </p:ext>
            </p:extLst>
          </p:nvPr>
        </p:nvGraphicFramePr>
        <p:xfrm>
          <a:off x="474216" y="1277018"/>
          <a:ext cx="11232681" cy="5464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372">
                  <a:extLst>
                    <a:ext uri="{9D8B030D-6E8A-4147-A177-3AD203B41FA5}">
                      <a16:colId xmlns:a16="http://schemas.microsoft.com/office/drawing/2014/main" val="1804438471"/>
                    </a:ext>
                  </a:extLst>
                </a:gridCol>
                <a:gridCol w="8593309">
                  <a:extLst>
                    <a:ext uri="{9D8B030D-6E8A-4147-A177-3AD203B41FA5}">
                      <a16:colId xmlns:a16="http://schemas.microsoft.com/office/drawing/2014/main" val="512192202"/>
                    </a:ext>
                  </a:extLst>
                </a:gridCol>
              </a:tblGrid>
              <a:tr h="81033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กระบวนการ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(Process)</a:t>
                      </a:r>
                      <a:endParaRPr lang="th-TH" sz="2500" dirty="0" smtClean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POP-03 </a:t>
                      </a:r>
                      <a:r>
                        <a:rPr lang="th-TH" sz="2400" b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กระบวนการอนุมัติใบสั่งซื้อ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จากใบขอซื้อวัตถุดิบ/บรรจุภัณฑ์/วัสดุสิ้นเปลือง/อะไหล่วิศวกรรม/</a:t>
                      </a:r>
                    </a:p>
                    <a:p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การซ่อมแซม งานบริการ และสินทรัพย์</a:t>
                      </a:r>
                      <a:endParaRPr lang="th-TH" sz="2400" b="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312021"/>
                  </a:ext>
                </a:extLst>
              </a:tr>
              <a:tr h="2416519">
                <a:tc>
                  <a:txBody>
                    <a:bodyPr/>
                    <a:lstStyle/>
                    <a:p>
                      <a:r>
                        <a:rPr lang="th-TH" sz="25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ข้อมูลที่ต้องใช้</a:t>
                      </a:r>
                    </a:p>
                    <a:p>
                      <a:r>
                        <a:rPr lang="th-TH" sz="25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(</a:t>
                      </a: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Input)</a:t>
                      </a:r>
                      <a:endParaRPr lang="th-TH" sz="2500" b="1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1.ใบขอซื้อ ซึ่งแยกตาม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Size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(โรงงานสุรีย์บ้านบ่อ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POS,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พร้าวหอม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POC POU POL)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จะแยกตามแผนก ตัวอย่างเช่น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FC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ฝ่ายโรงงาน,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QS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ฝ่ายระบบคุณภาพ,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PC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ฝ่ายวางแผน,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WH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ฝ่ายคลังสินค้า,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EN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ฝ่ายวิศวกรรม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เอกสารที่ต้องใช้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2.1 เอกสารแนบ ใบเสนอราคาจาก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Supplier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ที่ต้องมีการเทียบราคา เช่น อะไหล่วิศวกรรม/วัสดุสิ้นเปลือง/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งานซ่อม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2.2 เอกสารสัญญา กรณีการสั่งซื้อเครื่องจักร หรืองานก่อสร้าง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เงื่อนไขการชำระเงิน</a:t>
                      </a:r>
                      <a:endParaRPr lang="th-TH" sz="2400" b="0" baseline="0" dirty="0" smtClean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95127"/>
                  </a:ext>
                </a:extLst>
              </a:tr>
              <a:tr h="12274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3. ขั้นตอนย่อย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    (</a:t>
                      </a:r>
                      <a:r>
                        <a:rPr kumimoji="0" lang="en-US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Sub Process)</a:t>
                      </a:r>
                      <a:endParaRPr kumimoji="0" lang="th-TH" sz="25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ไม่มี</a:t>
                      </a:r>
                      <a:endParaRPr lang="th-TH" sz="2400" b="0" baseline="0" dirty="0" smtClean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9918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4158" y="277585"/>
            <a:ext cx="10580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b="1" dirty="0" smtClean="0"/>
              <a:t>วิธีการอนุมัติใบสั่งซื้อ </a:t>
            </a:r>
            <a:r>
              <a:rPr lang="en-US" sz="4800" b="1" dirty="0" smtClean="0"/>
              <a:t>(PO)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9902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223" y="587194"/>
            <a:ext cx="9993085" cy="692966"/>
          </a:xfrm>
        </p:spPr>
        <p:txBody>
          <a:bodyPr>
            <a:noAutofit/>
          </a:bodyPr>
          <a:lstStyle/>
          <a:p>
            <a:pPr algn="ctr"/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ใส่เลขที่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PO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ที่ดูจาก </a:t>
            </a:r>
            <a:r>
              <a:rPr lang="en-US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G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-mail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มาคีย์ลงในช่อง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PO Number…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(เพื่อตรวจสอบรายละเอียดก่อนอนุมัติ)</a:t>
            </a:r>
            <a:endParaRPr lang="en-US" sz="2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541" y="1280160"/>
            <a:ext cx="7166784" cy="527454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 flipH="1">
            <a:off x="5261306" y="2782388"/>
            <a:ext cx="2576407" cy="4963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7961807" y="2899100"/>
            <a:ext cx="296091" cy="2629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5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7097" y="182245"/>
            <a:ext cx="9993085" cy="745218"/>
          </a:xfrm>
        </p:spPr>
        <p:txBody>
          <a:bodyPr>
            <a:noAutofit/>
          </a:bodyPr>
          <a:lstStyle/>
          <a:p>
            <a:pPr algn="ctr"/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โปรแกรมจะแสดงหน้าต่างที่แสดงรายละเอียดในใบ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PO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ที่เลือก (เพื่อตรวจสอบรายละเอียดก่อนอนุมัติ)</a:t>
            </a:r>
            <a:endParaRPr lang="en-US" sz="2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96" y="809896"/>
            <a:ext cx="4049485" cy="5827307"/>
          </a:xfrm>
        </p:spPr>
      </p:pic>
    </p:spTree>
    <p:extLst>
      <p:ext uri="{BB962C8B-B14F-4D97-AF65-F5344CB8AC3E}">
        <p14:creationId xmlns:p14="http://schemas.microsoft.com/office/powerpoint/2010/main" val="2087953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26525" y="235349"/>
            <a:ext cx="9040968" cy="1365224"/>
          </a:xfrm>
        </p:spPr>
        <p:txBody>
          <a:bodyPr>
            <a:normAutofit/>
          </a:bodyPr>
          <a:lstStyle/>
          <a:p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เมื่อตรวจสอบเสร็จแล้ว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ให้ปิดหน้าต่าง แล้วเปิด </a:t>
            </a:r>
            <a:r>
              <a:rPr lang="en-US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G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-mail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ที่ส่งมา</a:t>
            </a:r>
            <a:r>
              <a:rPr lang="th-TH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ให้อนุมัติ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แล้วคลิก</a:t>
            </a:r>
            <a:r>
              <a:rPr lang="th-TH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เลือก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ตัวเลือก</a:t>
            </a:r>
            <a:b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Approve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 อนุมัติ หรือ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Reject</a:t>
            </a:r>
            <a:r>
              <a:rPr lang="en-US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กรณีไม่อนุมัติ จากนั้นกดส่ง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E-mail</a:t>
            </a:r>
            <a:endParaRPr lang="en-US" sz="2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658" y="1760131"/>
            <a:ext cx="7254869" cy="440779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 flipH="1">
            <a:off x="2584656" y="4871893"/>
            <a:ext cx="1045345" cy="6008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8827" y="1021111"/>
            <a:ext cx="8791977" cy="1486038"/>
          </a:xfrm>
        </p:spPr>
        <p:txBody>
          <a:bodyPr>
            <a:normAutofit/>
          </a:bodyPr>
          <a:lstStyle/>
          <a:p>
            <a:r>
              <a:rPr lang="th-TH" sz="8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วิธีการปฏิบัติงาน</a:t>
            </a:r>
            <a:endParaRPr lang="en-US" sz="8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8827" y="3248421"/>
            <a:ext cx="9144000" cy="2616802"/>
          </a:xfrm>
        </p:spPr>
        <p:txBody>
          <a:bodyPr>
            <a:noAutofit/>
          </a:bodyPr>
          <a:lstStyle/>
          <a:p>
            <a:r>
              <a:rPr lang="th-TH" sz="96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การอนุมัติ </a:t>
            </a:r>
            <a:r>
              <a:rPr lang="en-US" sz="96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PO. </a:t>
            </a:r>
            <a:r>
              <a:rPr lang="th-TH" sz="96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ทาง </a:t>
            </a:r>
            <a:r>
              <a:rPr lang="en-US" sz="7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G</a:t>
            </a:r>
            <a:r>
              <a:rPr lang="en-US" sz="7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-mail</a:t>
            </a:r>
          </a:p>
          <a:p>
            <a:r>
              <a:rPr lang="th-TH" sz="7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(ใน </a:t>
            </a:r>
            <a:r>
              <a:rPr lang="en-US" sz="7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COMPUTER</a:t>
            </a:r>
            <a:r>
              <a:rPr lang="th-TH" sz="7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)</a:t>
            </a:r>
            <a:endParaRPr lang="en-US" sz="96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1222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07" y="365761"/>
            <a:ext cx="6310379" cy="905351"/>
          </a:xfrm>
        </p:spPr>
        <p:txBody>
          <a:bodyPr>
            <a:normAutofit fontScale="90000"/>
          </a:bodyPr>
          <a:lstStyle/>
          <a:p>
            <a:pPr algn="ctr"/>
            <a:r>
              <a:rPr lang="th-TH" dirty="0" smtClean="0"/>
              <a:t>เข้า 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  <a:hlinkClick r:id="rId2"/>
              </a:rPr>
              <a:t>www.Googel.com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แล้ว 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Log in 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เข้า 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G-mail 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ของสุรีย์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r="45240" b="41743"/>
          <a:stretch/>
        </p:blipFill>
        <p:spPr>
          <a:xfrm>
            <a:off x="132807" y="1329237"/>
            <a:ext cx="6310379" cy="358239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2459939">
            <a:off x="2376206" y="2192380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ptagon 5"/>
          <p:cNvSpPr/>
          <p:nvPr/>
        </p:nvSpPr>
        <p:spPr>
          <a:xfrm>
            <a:off x="1854556" y="1709443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996801" y="5291840"/>
            <a:ext cx="3679702" cy="5733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</a:t>
            </a:r>
            <a:r>
              <a:rPr lang="th-TH" sz="2400" dirty="0">
                <a:cs typeface="+mj-cs"/>
              </a:rPr>
              <a:t>ค้นหา </a:t>
            </a:r>
            <a:r>
              <a:rPr lang="en-US" sz="2400" dirty="0">
                <a:cs typeface="+mj-cs"/>
              </a:rPr>
              <a:t>Gmail </a:t>
            </a:r>
            <a:r>
              <a:rPr lang="th-TH" sz="2400" dirty="0" smtClean="0">
                <a:cs typeface="+mj-cs"/>
              </a:rPr>
              <a:t>โดย</a:t>
            </a:r>
            <a:r>
              <a:rPr lang="th-TH" sz="2400" dirty="0">
                <a:cs typeface="+mj-cs"/>
              </a:rPr>
              <a:t>พิมพ์ </a:t>
            </a:r>
            <a:r>
              <a:rPr lang="en-US" sz="2400" dirty="0" err="1">
                <a:cs typeface="+mj-cs"/>
              </a:rPr>
              <a:t>Infosuree</a:t>
            </a:r>
            <a:endParaRPr lang="en-US" sz="2400" dirty="0"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2482" b="2625"/>
          <a:stretch/>
        </p:blipFill>
        <p:spPr>
          <a:xfrm>
            <a:off x="6547689" y="1329237"/>
            <a:ext cx="5457077" cy="3763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6801" y="6035617"/>
            <a:ext cx="1799215" cy="50215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</a:t>
            </a:r>
            <a:r>
              <a:rPr lang="th-TH" sz="2400" dirty="0">
                <a:cs typeface="+mj-cs"/>
              </a:rPr>
              <a:t>. กดค้นหา</a:t>
            </a:r>
            <a:endParaRPr lang="th-TH" sz="2400" dirty="0" smtClean="0">
              <a:cs typeface="+mj-cs"/>
            </a:endParaRPr>
          </a:p>
        </p:txBody>
      </p:sp>
      <p:sp>
        <p:nvSpPr>
          <p:cNvPr id="10" name="Down Arrow 9"/>
          <p:cNvSpPr/>
          <p:nvPr/>
        </p:nvSpPr>
        <p:spPr>
          <a:xfrm rot="18607947">
            <a:off x="5390710" y="4126283"/>
            <a:ext cx="314559" cy="540314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ptagon 10"/>
          <p:cNvSpPr/>
          <p:nvPr/>
        </p:nvSpPr>
        <p:spPr>
          <a:xfrm>
            <a:off x="4835530" y="3837865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547689" y="307636"/>
            <a:ext cx="5457077" cy="905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ระบบจะกรอง 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G-mail 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ที่รออนุมัติ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40396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674" b="27878"/>
          <a:stretch/>
        </p:blipFill>
        <p:spPr>
          <a:xfrm>
            <a:off x="410458" y="245019"/>
            <a:ext cx="11113854" cy="484949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2459939">
            <a:off x="2062697" y="1761305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ptagon 5"/>
          <p:cNvSpPr/>
          <p:nvPr/>
        </p:nvSpPr>
        <p:spPr>
          <a:xfrm>
            <a:off x="1541047" y="1278368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10458" y="5317966"/>
            <a:ext cx="3679702" cy="9783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1.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คลิกเลือก หมายเลข 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PO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หน้าเมล์จะขึ้นรายการ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PO</a:t>
            </a:r>
          </a:p>
        </p:txBody>
      </p:sp>
      <p:sp>
        <p:nvSpPr>
          <p:cNvPr id="8" name="Down Arrow 7"/>
          <p:cNvSpPr/>
          <p:nvPr/>
        </p:nvSpPr>
        <p:spPr>
          <a:xfrm rot="18607947">
            <a:off x="5913225" y="3760523"/>
            <a:ext cx="314559" cy="540314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ptagon 8"/>
          <p:cNvSpPr/>
          <p:nvPr/>
        </p:nvSpPr>
        <p:spPr>
          <a:xfrm>
            <a:off x="5358045" y="3472105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68170" y="5304979"/>
            <a:ext cx="3264596" cy="9913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2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. กด ที่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PO Approve Link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แล้วจะเชื่อมต่อเข้าระบบ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EPR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35316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1125" y="516468"/>
            <a:ext cx="3981995" cy="758279"/>
          </a:xfrm>
        </p:spPr>
        <p:txBody>
          <a:bodyPr>
            <a:normAutofit/>
          </a:bodyPr>
          <a:lstStyle/>
          <a:p>
            <a:pPr algn="ctr"/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เข้า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Log in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โปรแกรม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Epicor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89"/>
          <a:stretch/>
        </p:blipFill>
        <p:spPr>
          <a:xfrm>
            <a:off x="2640874" y="1460418"/>
            <a:ext cx="5962498" cy="4797244"/>
          </a:xfrm>
          <a:ln>
            <a:solidFill>
              <a:schemeClr val="tx1"/>
            </a:solidFill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603372" y="3331000"/>
            <a:ext cx="3219434" cy="1691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กรอก </a:t>
            </a:r>
            <a:endParaRPr lang="en-US" sz="40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40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User Name: ………………</a:t>
            </a:r>
          </a:p>
          <a:p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Password:…………………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044744" y="4353060"/>
            <a:ext cx="1429555" cy="12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044744" y="4737280"/>
            <a:ext cx="1429555" cy="12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50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06" y="1448126"/>
            <a:ext cx="3533022" cy="1240657"/>
          </a:xfrm>
        </p:spPr>
        <p:txBody>
          <a:bodyPr>
            <a:normAutofit fontScale="90000"/>
          </a:bodyPr>
          <a:lstStyle/>
          <a:p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เมื่อ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Log in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เข้าสู่ โปรแกรม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Epicor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แล้ว ให้คลิกที่สัญลักษณ์            เพื่อเลือกเมนู</a:t>
            </a:r>
            <a:endParaRPr lang="en-US" sz="2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17" y="2019236"/>
            <a:ext cx="513822" cy="376802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085" b="64651"/>
          <a:stretch/>
        </p:blipFill>
        <p:spPr>
          <a:xfrm>
            <a:off x="1169606" y="2652154"/>
            <a:ext cx="3694192" cy="27277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/>
          <p:cNvSpPr/>
          <p:nvPr/>
        </p:nvSpPr>
        <p:spPr>
          <a:xfrm>
            <a:off x="1221858" y="3484664"/>
            <a:ext cx="386317" cy="2751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847389" y="3496873"/>
            <a:ext cx="296091" cy="2629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92657" y="1651571"/>
            <a:ext cx="5474182" cy="735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คลิกเลือกเมนู</a:t>
            </a:r>
            <a:r>
              <a:rPr lang="th-TH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“Purchase Order Entry”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 ในช่องค้นหา แล้วคลิกเลือกแถบ</a:t>
            </a:r>
            <a:r>
              <a:rPr lang="th-TH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เมนู เพื่อตรวจสอบรายละเอียดของ </a:t>
            </a:r>
            <a:r>
              <a:rPr lang="en-US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PO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554" y="2635632"/>
            <a:ext cx="3182388" cy="3029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685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81" b="30880"/>
          <a:stretch/>
        </p:blipFill>
        <p:spPr>
          <a:xfrm>
            <a:off x="211182" y="1537931"/>
            <a:ext cx="11649892" cy="494044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09850" y="277210"/>
            <a:ext cx="9040968" cy="1365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เมื่อตรวจสอบเสร็จแล้ว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ให้ปิดหน้าต่าง แล้วเปิด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G-mail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ที่ส่งมาให้อนุมัติ แล้วคลิกเลือกตัวเลือก</a:t>
            </a:r>
            <a:b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Approve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 อนุมัติ หรือ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Reject </a:t>
            </a:r>
            <a:r>
              <a:rPr lang="th-TH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กรณีไม่อนุมัติ จากนั้นกดส่ง </a:t>
            </a:r>
            <a:r>
              <a:rPr lang="en-US" sz="28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E-mail</a:t>
            </a:r>
            <a:endParaRPr lang="en-US" sz="2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7403614" y="5016137"/>
            <a:ext cx="1191746" cy="4963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7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99849"/>
            <a:ext cx="9144000" cy="1973534"/>
          </a:xfrm>
        </p:spPr>
        <p:txBody>
          <a:bodyPr>
            <a:normAutofit/>
          </a:bodyPr>
          <a:lstStyle/>
          <a:p>
            <a:r>
              <a:rPr lang="th-TH" sz="8800" b="1" dirty="0" smtClean="0"/>
              <a:t>วิธีการปฏิบัติงาน</a:t>
            </a:r>
            <a:endParaRPr lang="en-US" sz="8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9565" y="3066461"/>
            <a:ext cx="10432869" cy="3060019"/>
          </a:xfrm>
        </p:spPr>
        <p:txBody>
          <a:bodyPr>
            <a:noAutofit/>
          </a:bodyPr>
          <a:lstStyle/>
          <a:p>
            <a:r>
              <a:rPr lang="th-TH" sz="115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การเรียกดู </a:t>
            </a:r>
            <a:r>
              <a:rPr lang="en-US" sz="115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Status </a:t>
            </a:r>
          </a:p>
          <a:p>
            <a:r>
              <a:rPr lang="th-TH" sz="115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115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PR </a:t>
            </a:r>
            <a:r>
              <a:rPr lang="th-TH" sz="115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 </a:t>
            </a:r>
            <a:r>
              <a:rPr lang="en-US" sz="115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PO</a:t>
            </a:r>
            <a:endParaRPr lang="en-US" sz="115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832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29199"/>
              </p:ext>
            </p:extLst>
          </p:nvPr>
        </p:nvGraphicFramePr>
        <p:xfrm>
          <a:off x="490545" y="1766875"/>
          <a:ext cx="11232681" cy="2781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372">
                  <a:extLst>
                    <a:ext uri="{9D8B030D-6E8A-4147-A177-3AD203B41FA5}">
                      <a16:colId xmlns:a16="http://schemas.microsoft.com/office/drawing/2014/main" val="1804438471"/>
                    </a:ext>
                  </a:extLst>
                </a:gridCol>
                <a:gridCol w="8593309">
                  <a:extLst>
                    <a:ext uri="{9D8B030D-6E8A-4147-A177-3AD203B41FA5}">
                      <a16:colId xmlns:a16="http://schemas.microsoft.com/office/drawing/2014/main" val="512192202"/>
                    </a:ext>
                  </a:extLst>
                </a:gridCol>
              </a:tblGrid>
              <a:tr h="81033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ความเสี่ยง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(</a:t>
                      </a:r>
                      <a:r>
                        <a:rPr lang="en-US" sz="25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Risk)</a:t>
                      </a:r>
                      <a:endParaRPr lang="th-TH" sz="2500" dirty="0" smtClean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R1. </a:t>
                      </a:r>
                      <a:r>
                        <a:rPr lang="th-TH" sz="2400" b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การเปิดสั่งซื้อผิดพลาด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ซึ่งอาจเกิดจากการเปิดจำนวน/ราคาผิดพลาด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R2.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การเปิดสั่งซื้อผิดพลาดจากการเลือด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Part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ผิดพลาด โดยเฉพาะการเลือกใช้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SV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ซึ่งถ้าป็นการสั่งซื้ออุปกรณ์ที่มีมูลค่าเกิน 5,000 บาท จะต้องเป็น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Part FA</a:t>
                      </a:r>
                    </a:p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R3.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การรับของไม่ครบ หรือเกิน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หรือกรณีสินค้าที่รับเข้าพบปัญหา จะต้องมีการแก้ไข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</a:t>
                      </a:r>
                      <a:endParaRPr lang="th-TH" sz="2400" b="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312021"/>
                  </a:ext>
                </a:extLst>
              </a:tr>
              <a:tr h="122746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5. จุดควบคุม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    (</a:t>
                      </a:r>
                      <a:r>
                        <a:rPr kumimoji="0" lang="en-US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Control Point)</a:t>
                      </a:r>
                      <a:endParaRPr kumimoji="0" lang="th-TH" sz="25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การตรวจสอบความถูกต้องของ 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 </a:t>
                      </a: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ก่อนการอนุมัติ โดยเฉพาะการสั่งซื้อสินค้า/วัตถุดิบ ระหว่างประเทศ อัตราแลกเปลี่ยนที่ใช้ การจ่ายส่วนต่าง กรณีมีการโอนมัดจำ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400" b="0" baseline="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การตรวจสอบโดยฝ่ายบัญชี ก่อนการดำเนินการสั่งจ่าย</a:t>
                      </a:r>
                      <a:endParaRPr lang="th-TH" sz="2400" b="0" baseline="0" dirty="0" smtClean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99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736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31" r="80698" b="5475"/>
          <a:stretch/>
        </p:blipFill>
        <p:spPr>
          <a:xfrm>
            <a:off x="557077" y="468783"/>
            <a:ext cx="3039819" cy="3213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75" b="3852"/>
          <a:stretch/>
        </p:blipFill>
        <p:spPr>
          <a:xfrm>
            <a:off x="4496021" y="548640"/>
            <a:ext cx="6293900" cy="479406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337832" y="1548220"/>
            <a:ext cx="290344" cy="7933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5400000">
            <a:off x="10485613" y="2718827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5400000">
            <a:off x="10485613" y="3140409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5400000">
            <a:off x="10513995" y="4069353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                      </a:t>
            </a:r>
            <a:endParaRPr lang="en-US" dirty="0"/>
          </a:p>
        </p:txBody>
      </p:sp>
      <p:sp>
        <p:nvSpPr>
          <p:cNvPr id="10" name="Heptagon 9"/>
          <p:cNvSpPr/>
          <p:nvPr/>
        </p:nvSpPr>
        <p:spPr>
          <a:xfrm>
            <a:off x="3958523" y="1709753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Heptagon 10"/>
          <p:cNvSpPr/>
          <p:nvPr/>
        </p:nvSpPr>
        <p:spPr>
          <a:xfrm>
            <a:off x="11179596" y="2811714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2" name="Heptagon 11"/>
          <p:cNvSpPr/>
          <p:nvPr/>
        </p:nvSpPr>
        <p:spPr>
          <a:xfrm>
            <a:off x="11179596" y="3339650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3" name="Heptagon 12"/>
          <p:cNvSpPr/>
          <p:nvPr/>
        </p:nvSpPr>
        <p:spPr>
          <a:xfrm>
            <a:off x="11197566" y="4280918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r>
              <a:rPr lang="th-TH" b="1" dirty="0" smtClean="0"/>
              <a:t>        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43053" y="3988239"/>
            <a:ext cx="3938944" cy="89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ดับเบิ้ลคลิกที่ไอคอนโปรแกรม </a:t>
            </a:r>
            <a:r>
              <a:rPr lang="en-US" sz="2400" dirty="0" smtClean="0">
                <a:cs typeface="+mj-cs"/>
              </a:rPr>
              <a:t>Epicor UAT Environment </a:t>
            </a:r>
            <a:r>
              <a:rPr lang="th-TH" sz="2400" dirty="0" smtClean="0">
                <a:cs typeface="+mj-cs"/>
              </a:rPr>
              <a:t>เพื่อเข้าสู่โปรแกรม</a:t>
            </a:r>
            <a:endParaRPr lang="en-US" sz="2400" dirty="0">
              <a:cs typeface="+mj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3053" y="5013176"/>
            <a:ext cx="4538398" cy="130154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 กรอก </a:t>
            </a:r>
            <a:r>
              <a:rPr lang="en-US" sz="2400" dirty="0" smtClean="0">
                <a:cs typeface="+mj-cs"/>
              </a:rPr>
              <a:t>User:</a:t>
            </a:r>
          </a:p>
          <a:p>
            <a:r>
              <a:rPr lang="th-TH" sz="2400" dirty="0" smtClean="0">
                <a:cs typeface="+mj-cs"/>
              </a:rPr>
              <a:t>3. กรอก </a:t>
            </a:r>
            <a:r>
              <a:rPr lang="en-US" sz="2400" dirty="0" smtClean="0">
                <a:cs typeface="+mj-cs"/>
              </a:rPr>
              <a:t>Password:</a:t>
            </a:r>
          </a:p>
          <a:p>
            <a:r>
              <a:rPr lang="th-TH" sz="2400" dirty="0" smtClean="0">
                <a:cs typeface="+mj-cs"/>
              </a:rPr>
              <a:t>4. คลิกที่สัญลักษณ์            เพื่อ </a:t>
            </a:r>
            <a:r>
              <a:rPr lang="en-US" sz="2400" dirty="0" smtClean="0">
                <a:cs typeface="+mj-cs"/>
              </a:rPr>
              <a:t>Login </a:t>
            </a:r>
            <a:r>
              <a:rPr lang="th-TH" sz="2400" dirty="0" smtClean="0">
                <a:cs typeface="+mj-cs"/>
              </a:rPr>
              <a:t>เข้าโปรแกรม</a:t>
            </a:r>
            <a:endParaRPr lang="en-US" sz="2400" dirty="0">
              <a:cs typeface="+mj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83497" t="76306" r="8821" b="12790"/>
          <a:stretch/>
        </p:blipFill>
        <p:spPr>
          <a:xfrm>
            <a:off x="2255386" y="5839098"/>
            <a:ext cx="383647" cy="3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04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9475" b="67544"/>
          <a:stretch/>
        </p:blipFill>
        <p:spPr>
          <a:xfrm>
            <a:off x="1357080" y="729336"/>
            <a:ext cx="2945979" cy="26189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ight Arrow 11"/>
          <p:cNvSpPr/>
          <p:nvPr/>
        </p:nvSpPr>
        <p:spPr>
          <a:xfrm>
            <a:off x="877128" y="1638362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ptagon 8"/>
          <p:cNvSpPr/>
          <p:nvPr/>
        </p:nvSpPr>
        <p:spPr>
          <a:xfrm>
            <a:off x="277474" y="1533817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364115" y="3627643"/>
            <a:ext cx="3938944" cy="89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คลิกที่สัญลักษณ์             หลังจากคลิกแล้วจะปรากฏแถบเมนูของโปรแกรม</a:t>
            </a:r>
            <a:endParaRPr lang="en-US" sz="2400" dirty="0"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343" y="3749203"/>
            <a:ext cx="446487" cy="32742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79944" y="5122636"/>
            <a:ext cx="7041670" cy="14085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 คลิกที่แถบเมนู </a:t>
            </a:r>
            <a:r>
              <a:rPr lang="en-US" sz="2400" dirty="0" smtClean="0">
                <a:cs typeface="+mj-cs"/>
              </a:rPr>
              <a:t>“SU </a:t>
            </a:r>
            <a:r>
              <a:rPr lang="en-US" sz="2400" dirty="0" err="1" smtClean="0">
                <a:cs typeface="+mj-cs"/>
              </a:rPr>
              <a:t>Dashborad</a:t>
            </a:r>
            <a:r>
              <a:rPr lang="en-US" sz="2400" dirty="0" smtClean="0">
                <a:cs typeface="+mj-cs"/>
              </a:rPr>
              <a:t>”</a:t>
            </a:r>
          </a:p>
          <a:p>
            <a:r>
              <a:rPr lang="th-TH" sz="2400" dirty="0" smtClean="0">
                <a:cs typeface="+mj-cs"/>
              </a:rPr>
              <a:t>3. คลิกเลือกแถบเมนู </a:t>
            </a:r>
            <a:r>
              <a:rPr lang="en-US" sz="2400" dirty="0" smtClean="0"/>
              <a:t>“SU PR Status” </a:t>
            </a:r>
            <a:r>
              <a:rPr lang="th-TH" sz="2400" dirty="0" smtClean="0"/>
              <a:t>หากต้องการดูสถานะ </a:t>
            </a:r>
            <a:r>
              <a:rPr lang="en-US" sz="2400" dirty="0" smtClean="0"/>
              <a:t>PR</a:t>
            </a:r>
          </a:p>
          <a:p>
            <a:r>
              <a:rPr lang="th-TH" sz="2400" dirty="0" smtClean="0"/>
              <a:t>4. </a:t>
            </a:r>
            <a:r>
              <a:rPr lang="th-TH" sz="2400" dirty="0"/>
              <a:t>คลิกเลือกแถบเมนู </a:t>
            </a:r>
            <a:r>
              <a:rPr lang="en-US" sz="2400" dirty="0" smtClean="0"/>
              <a:t>“SU P</a:t>
            </a:r>
            <a:r>
              <a:rPr lang="en-US" sz="2400" dirty="0"/>
              <a:t>O</a:t>
            </a:r>
            <a:r>
              <a:rPr lang="en-US" sz="2400" dirty="0" smtClean="0"/>
              <a:t> Status” </a:t>
            </a:r>
            <a:r>
              <a:rPr lang="th-TH" sz="2400" dirty="0" smtClean="0"/>
              <a:t>หากต้องการดูสถานะ </a:t>
            </a:r>
            <a:r>
              <a:rPr lang="en-US" sz="2400" dirty="0" smtClean="0"/>
              <a:t>PO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862" t="6161" r="43553" b="40982"/>
          <a:stretch/>
        </p:blipFill>
        <p:spPr>
          <a:xfrm>
            <a:off x="4579944" y="705228"/>
            <a:ext cx="7041670" cy="4220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Down Arrow 9"/>
          <p:cNvSpPr/>
          <p:nvPr/>
        </p:nvSpPr>
        <p:spPr>
          <a:xfrm rot="5400000">
            <a:off x="6579249" y="3379040"/>
            <a:ext cx="311658" cy="460638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ptagon 12"/>
          <p:cNvSpPr/>
          <p:nvPr/>
        </p:nvSpPr>
        <p:spPr>
          <a:xfrm>
            <a:off x="7071412" y="3348101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4" name="Down Arrow 13"/>
          <p:cNvSpPr/>
          <p:nvPr/>
        </p:nvSpPr>
        <p:spPr>
          <a:xfrm rot="5400000">
            <a:off x="9809591" y="3283920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ptagon 15"/>
          <p:cNvSpPr/>
          <p:nvPr/>
        </p:nvSpPr>
        <p:spPr>
          <a:xfrm>
            <a:off x="10477071" y="3377435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/>
              <a:t>3</a:t>
            </a:r>
            <a:endParaRPr lang="en-US" b="1" dirty="0"/>
          </a:p>
        </p:txBody>
      </p:sp>
      <p:sp>
        <p:nvSpPr>
          <p:cNvPr id="15" name="Down Arrow 14"/>
          <p:cNvSpPr/>
          <p:nvPr/>
        </p:nvSpPr>
        <p:spPr>
          <a:xfrm rot="5400000">
            <a:off x="9809591" y="3763416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ptagon 18"/>
          <p:cNvSpPr/>
          <p:nvPr/>
        </p:nvSpPr>
        <p:spPr>
          <a:xfrm>
            <a:off x="10477071" y="3883057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81616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" y="261258"/>
            <a:ext cx="10515600" cy="867728"/>
          </a:xfrm>
        </p:spPr>
        <p:txBody>
          <a:bodyPr>
            <a:normAutofit fontScale="90000"/>
          </a:bodyPr>
          <a:lstStyle/>
          <a:p>
            <a:pPr algn="ctr"/>
            <a:r>
              <a:rPr lang="th-TH" sz="60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การเรียกดู </a:t>
            </a:r>
            <a:r>
              <a:rPr lang="en-US" sz="60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Status PR</a:t>
            </a:r>
            <a:endParaRPr lang="en-US" sz="60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1161"/>
          <a:stretch/>
        </p:blipFill>
        <p:spPr>
          <a:xfrm>
            <a:off x="570334" y="1128986"/>
            <a:ext cx="11234211" cy="369120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 flipH="1">
            <a:off x="1136469" y="2103119"/>
            <a:ext cx="2325186" cy="15152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 flipH="1">
            <a:off x="6318069" y="4232366"/>
            <a:ext cx="801188" cy="587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836926" y="1508842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ptagon 7"/>
          <p:cNvSpPr/>
          <p:nvPr/>
        </p:nvSpPr>
        <p:spPr>
          <a:xfrm>
            <a:off x="1447879" y="1380920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Down Arrow 8"/>
          <p:cNvSpPr/>
          <p:nvPr/>
        </p:nvSpPr>
        <p:spPr>
          <a:xfrm rot="5400000">
            <a:off x="3689310" y="2435275"/>
            <a:ext cx="315399" cy="770711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ptagon 9"/>
          <p:cNvSpPr/>
          <p:nvPr/>
        </p:nvSpPr>
        <p:spPr>
          <a:xfrm>
            <a:off x="4341275" y="2504326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1" name="Down Arrow 10"/>
          <p:cNvSpPr/>
          <p:nvPr/>
        </p:nvSpPr>
        <p:spPr>
          <a:xfrm rot="5400000">
            <a:off x="7370750" y="4139479"/>
            <a:ext cx="290344" cy="793330"/>
          </a:xfrm>
          <a:prstGeom prst="downArrow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ptagon 11"/>
          <p:cNvSpPr/>
          <p:nvPr/>
        </p:nvSpPr>
        <p:spPr>
          <a:xfrm>
            <a:off x="7986355" y="4232366"/>
            <a:ext cx="509450" cy="470264"/>
          </a:xfrm>
          <a:prstGeom prst="heptagon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2331" y="5004097"/>
            <a:ext cx="3938944" cy="13500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คลิกที่สัญลักษณ์</a:t>
            </a:r>
            <a:r>
              <a:rPr lang="en-US" sz="2400" dirty="0" smtClean="0">
                <a:cs typeface="+mj-cs"/>
              </a:rPr>
              <a:t> </a:t>
            </a:r>
            <a:r>
              <a:rPr lang="th-TH" sz="2400" dirty="0" smtClean="0">
                <a:cs typeface="+mj-cs"/>
              </a:rPr>
              <a:t>            หลังจากคลิกแล้วจะปรากฏรายการ </a:t>
            </a:r>
            <a:r>
              <a:rPr lang="en-US" sz="2400" dirty="0" smtClean="0">
                <a:cs typeface="+mj-cs"/>
              </a:rPr>
              <a:t>PR </a:t>
            </a:r>
            <a:r>
              <a:rPr lang="th-TH" sz="2400" dirty="0" smtClean="0">
                <a:cs typeface="+mj-cs"/>
              </a:rPr>
              <a:t>ทั้งหมด</a:t>
            </a:r>
            <a:endParaRPr lang="en-US" sz="2400" dirty="0">
              <a:cs typeface="+mj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72" t="11652" r="97526" b="83695"/>
          <a:stretch/>
        </p:blipFill>
        <p:spPr>
          <a:xfrm>
            <a:off x="2105908" y="5194003"/>
            <a:ext cx="531789" cy="428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4454052" y="5008667"/>
            <a:ext cx="3728033" cy="95533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 กรอกข้อมูลเกี่ยวกับ </a:t>
            </a:r>
            <a:r>
              <a:rPr lang="en-US" sz="2400" dirty="0" smtClean="0">
                <a:cs typeface="+mj-cs"/>
              </a:rPr>
              <a:t>PR </a:t>
            </a:r>
            <a:r>
              <a:rPr lang="th-TH" sz="2400" dirty="0" smtClean="0">
                <a:cs typeface="+mj-cs"/>
              </a:rPr>
              <a:t>ที่ต้องการค้นหา </a:t>
            </a:r>
          </a:p>
          <a:p>
            <a:r>
              <a:rPr lang="th-TH" sz="2400" dirty="0" smtClean="0">
                <a:cs typeface="+mj-cs"/>
              </a:rPr>
              <a:t>(เพื่อการค้นหาที่ง่ายขึ้น)</a:t>
            </a:r>
            <a:endParaRPr lang="en-US" sz="24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8294862" y="5004097"/>
            <a:ext cx="3722967" cy="617945"/>
          </a:xfrm>
          <a:prstGeom prst="rect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/>
              <a:t>3. ช่องแสดง</a:t>
            </a:r>
            <a:r>
              <a:rPr lang="en-US" sz="2400" dirty="0" smtClean="0"/>
              <a:t> Status </a:t>
            </a:r>
            <a:r>
              <a:rPr lang="th-TH" sz="2400" dirty="0" smtClean="0"/>
              <a:t>การอนุมัติของ </a:t>
            </a:r>
            <a:r>
              <a:rPr lang="en-US" sz="2400" dirty="0" smtClean="0"/>
              <a:t>PR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656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9640" y="261258"/>
            <a:ext cx="10515600" cy="867728"/>
          </a:xfrm>
        </p:spPr>
        <p:txBody>
          <a:bodyPr>
            <a:normAutofit fontScale="90000"/>
          </a:bodyPr>
          <a:lstStyle/>
          <a:p>
            <a:pPr algn="ctr"/>
            <a:r>
              <a:rPr lang="th-TH" sz="60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การเรียกดู </a:t>
            </a:r>
            <a:r>
              <a:rPr lang="en-US" sz="60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Status PO</a:t>
            </a:r>
            <a:endParaRPr lang="en-US" sz="60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4886" b="59018"/>
          <a:stretch/>
        </p:blipFill>
        <p:spPr>
          <a:xfrm>
            <a:off x="178253" y="1128986"/>
            <a:ext cx="5869849" cy="2997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-433" b="47589"/>
          <a:stretch/>
        </p:blipFill>
        <p:spPr>
          <a:xfrm>
            <a:off x="3670663" y="3558223"/>
            <a:ext cx="8379503" cy="29018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ight Arrow 6"/>
          <p:cNvSpPr/>
          <p:nvPr/>
        </p:nvSpPr>
        <p:spPr>
          <a:xfrm rot="16200000">
            <a:off x="85442" y="2040065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ptagon 7"/>
          <p:cNvSpPr/>
          <p:nvPr/>
        </p:nvSpPr>
        <p:spPr>
          <a:xfrm>
            <a:off x="146005" y="2510113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Down Arrow 8"/>
          <p:cNvSpPr/>
          <p:nvPr/>
        </p:nvSpPr>
        <p:spPr>
          <a:xfrm rot="10800000">
            <a:off x="3671832" y="1878055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ptagon 9"/>
          <p:cNvSpPr/>
          <p:nvPr/>
        </p:nvSpPr>
        <p:spPr>
          <a:xfrm>
            <a:off x="4828742" y="2879672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09236" y="1174727"/>
            <a:ext cx="3283404" cy="5472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 </a:t>
            </a:r>
            <a:endParaRPr lang="en-US" sz="2400" dirty="0"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09236" y="1848244"/>
            <a:ext cx="3283404" cy="96278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 คลิกที่เมนู             หลังจากคลิกแล้วจะปรากฏรายการ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ทั้งหมด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33100" t="13198" r="64804" b="83391"/>
          <a:stretch/>
        </p:blipFill>
        <p:spPr>
          <a:xfrm>
            <a:off x="7677943" y="1996714"/>
            <a:ext cx="364941" cy="29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2" t="11652" r="97526" b="83695"/>
          <a:stretch/>
        </p:blipFill>
        <p:spPr>
          <a:xfrm>
            <a:off x="7328625" y="1223162"/>
            <a:ext cx="531789" cy="428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ounded Rectangle 15"/>
          <p:cNvSpPr/>
          <p:nvPr/>
        </p:nvSpPr>
        <p:spPr>
          <a:xfrm flipH="1">
            <a:off x="761864" y="2312126"/>
            <a:ext cx="2320969" cy="1729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5400000">
            <a:off x="3404691" y="2718139"/>
            <a:ext cx="290344" cy="793330"/>
          </a:xfrm>
          <a:prstGeom prst="downArrow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ptagon 17"/>
          <p:cNvSpPr/>
          <p:nvPr/>
        </p:nvSpPr>
        <p:spPr>
          <a:xfrm>
            <a:off x="4020296" y="2811026"/>
            <a:ext cx="509450" cy="470264"/>
          </a:xfrm>
          <a:prstGeom prst="heptagon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6265" y="4318282"/>
            <a:ext cx="3343770" cy="991770"/>
          </a:xfrm>
          <a:prstGeom prst="rect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/>
              <a:t>3. กรอกข้อมูลเกี่ยวกับ </a:t>
            </a:r>
            <a:r>
              <a:rPr lang="en-US" sz="2400" dirty="0" smtClean="0"/>
              <a:t>PO </a:t>
            </a:r>
            <a:r>
              <a:rPr lang="th-TH" sz="2400" dirty="0" smtClean="0"/>
              <a:t>ที่ต้องการค้นหา (เพื่อการค้นหาที่ง่ายขึ้น)</a:t>
            </a:r>
          </a:p>
        </p:txBody>
      </p:sp>
    </p:spTree>
    <p:extLst>
      <p:ext uri="{BB962C8B-B14F-4D97-AF65-F5344CB8AC3E}">
        <p14:creationId xmlns:p14="http://schemas.microsoft.com/office/powerpoint/2010/main" val="1391495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4783" y="391885"/>
            <a:ext cx="7524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Status</a:t>
            </a:r>
            <a:r>
              <a:rPr lang="th-TH" sz="3200" b="1" dirty="0" smtClean="0"/>
              <a:t> </a:t>
            </a:r>
            <a:r>
              <a:rPr lang="en-US" sz="3200" b="1" dirty="0">
                <a:solidFill>
                  <a:srgbClr val="0000FF"/>
                </a:solidFill>
              </a:rPr>
              <a:t>P</a:t>
            </a:r>
            <a:r>
              <a:rPr lang="en-US" sz="3200" b="1" dirty="0" smtClean="0"/>
              <a:t> </a:t>
            </a:r>
            <a:r>
              <a:rPr lang="th-TH" sz="3200" b="1" dirty="0" smtClean="0"/>
              <a:t>คือ อยู่ระหว่างรอผู้อนุมัติเปิดดู และรอการอนุมัติ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-233" b="18661"/>
          <a:stretch/>
        </p:blipFill>
        <p:spPr>
          <a:xfrm>
            <a:off x="156755" y="1245615"/>
            <a:ext cx="11900262" cy="5429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ounded Rectangular Callout 4"/>
          <p:cNvSpPr/>
          <p:nvPr/>
        </p:nvSpPr>
        <p:spPr>
          <a:xfrm>
            <a:off x="9849395" y="2625635"/>
            <a:ext cx="1853558" cy="483326"/>
          </a:xfrm>
          <a:prstGeom prst="wedgeRoundRectCallout">
            <a:avLst>
              <a:gd name="adj1" fmla="val 32996"/>
              <a:gd name="adj2" fmla="val 1137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“P”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2571" y="378823"/>
            <a:ext cx="709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Status</a:t>
            </a:r>
            <a:r>
              <a:rPr lang="th-TH" sz="3200" b="1" dirty="0" smtClean="0"/>
              <a:t> </a:t>
            </a:r>
            <a:r>
              <a:rPr lang="en-US" sz="3200" b="1" dirty="0" smtClean="0">
                <a:solidFill>
                  <a:srgbClr val="0000FF"/>
                </a:solidFill>
              </a:rPr>
              <a:t>U</a:t>
            </a:r>
            <a:r>
              <a:rPr lang="en-US" sz="3200" b="1" dirty="0" smtClean="0"/>
              <a:t> </a:t>
            </a:r>
            <a:r>
              <a:rPr lang="th-TH" sz="3200" b="1" dirty="0" smtClean="0"/>
              <a:t>คือ ผู้อนุมัติเปิดดูแล้วอยู่ระหว่างรอการอนุมัติ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9375"/>
          <a:stretch/>
        </p:blipFill>
        <p:spPr>
          <a:xfrm>
            <a:off x="488490" y="1097281"/>
            <a:ext cx="11279776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ular Callout 5"/>
          <p:cNvSpPr/>
          <p:nvPr/>
        </p:nvSpPr>
        <p:spPr>
          <a:xfrm>
            <a:off x="9705703" y="1789612"/>
            <a:ext cx="1853558" cy="483326"/>
          </a:xfrm>
          <a:prstGeom prst="wedgeRoundRectCallout">
            <a:avLst>
              <a:gd name="adj1" fmla="val 32996"/>
              <a:gd name="adj2" fmla="val 1137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“U”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4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787"/>
          <a:stretch/>
        </p:blipFill>
        <p:spPr>
          <a:xfrm>
            <a:off x="692332" y="1466664"/>
            <a:ext cx="10785838" cy="4803508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9392194" y="2299063"/>
            <a:ext cx="1853558" cy="483326"/>
          </a:xfrm>
          <a:prstGeom prst="wedgeRoundRectCallout">
            <a:avLst>
              <a:gd name="adj1" fmla="val 32996"/>
              <a:gd name="adj2" fmla="val 1137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“</a:t>
            </a:r>
            <a:r>
              <a:rPr lang="en-US" dirty="0"/>
              <a:t>A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38685" y="561703"/>
            <a:ext cx="709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Status</a:t>
            </a:r>
            <a:r>
              <a:rPr lang="th-TH" sz="3200" b="1" dirty="0" smtClean="0"/>
              <a:t> </a:t>
            </a:r>
            <a:r>
              <a:rPr lang="en-US" sz="3200" b="1" dirty="0" smtClean="0">
                <a:solidFill>
                  <a:srgbClr val="0000FF"/>
                </a:solidFill>
              </a:rPr>
              <a:t>A</a:t>
            </a:r>
            <a:r>
              <a:rPr lang="en-US" sz="3200" b="1" dirty="0" smtClean="0"/>
              <a:t> </a:t>
            </a:r>
            <a:r>
              <a:rPr lang="th-TH" sz="3200" b="1" dirty="0" smtClean="0"/>
              <a:t>คือ </a:t>
            </a:r>
            <a:r>
              <a:rPr lang="en-US" sz="3200" b="1" dirty="0" smtClean="0"/>
              <a:t>PO </a:t>
            </a:r>
            <a:r>
              <a:rPr lang="th-TH" sz="3200" b="1" dirty="0" smtClean="0"/>
              <a:t>ได้รับการอนุมัติแล้ว</a:t>
            </a:r>
            <a:endParaRPr lang="en-US" sz="3200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822960" y="4376057"/>
            <a:ext cx="3448593" cy="949235"/>
          </a:xfrm>
          <a:prstGeom prst="wedgeRoundRectCallout">
            <a:avLst>
              <a:gd name="adj1" fmla="val 3546"/>
              <a:gd name="adj2" fmla="val 996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ข้อมูลการแจ้งรับ หากมีข้อมูลในส่วนนี้ หมายถึงมีการแจ้งรับแล้ว</a:t>
            </a:r>
            <a:endParaRPr lang="en-US" sz="24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02038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99849"/>
            <a:ext cx="9144000" cy="1973534"/>
          </a:xfrm>
        </p:spPr>
        <p:txBody>
          <a:bodyPr>
            <a:normAutofit/>
          </a:bodyPr>
          <a:lstStyle/>
          <a:p>
            <a:r>
              <a:rPr lang="th-TH" sz="8800" b="1" dirty="0" smtClean="0"/>
              <a:t>วิธีการปฏิบัติงาน</a:t>
            </a:r>
            <a:endParaRPr lang="en-US" sz="8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39" y="3066461"/>
            <a:ext cx="10432869" cy="3112270"/>
          </a:xfrm>
        </p:spPr>
        <p:txBody>
          <a:bodyPr>
            <a:noAutofit/>
          </a:bodyPr>
          <a:lstStyle/>
          <a:p>
            <a:r>
              <a:rPr lang="th-TH" sz="115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การเข้าดูตัวอย่าง</a:t>
            </a:r>
            <a:r>
              <a:rPr lang="en-US" sz="115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PO</a:t>
            </a:r>
            <a:endParaRPr lang="en-US" sz="115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115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ก่อน </a:t>
            </a:r>
            <a:r>
              <a:rPr lang="en-US" sz="115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Print</a:t>
            </a:r>
            <a:endParaRPr lang="en-US" sz="115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91135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31" r="80698" b="5475"/>
          <a:stretch/>
        </p:blipFill>
        <p:spPr>
          <a:xfrm>
            <a:off x="557077" y="468783"/>
            <a:ext cx="3039819" cy="3213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75" b="3852"/>
          <a:stretch/>
        </p:blipFill>
        <p:spPr>
          <a:xfrm>
            <a:off x="4496021" y="548640"/>
            <a:ext cx="6293900" cy="479406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337832" y="1548220"/>
            <a:ext cx="290344" cy="7933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5400000">
            <a:off x="10485613" y="2718827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5400000">
            <a:off x="10485613" y="3140409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5400000">
            <a:off x="10513995" y="4069353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                      </a:t>
            </a:r>
            <a:endParaRPr lang="en-US" dirty="0"/>
          </a:p>
        </p:txBody>
      </p:sp>
      <p:sp>
        <p:nvSpPr>
          <p:cNvPr id="10" name="Heptagon 9"/>
          <p:cNvSpPr/>
          <p:nvPr/>
        </p:nvSpPr>
        <p:spPr>
          <a:xfrm>
            <a:off x="3958523" y="1709753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Heptagon 10"/>
          <p:cNvSpPr/>
          <p:nvPr/>
        </p:nvSpPr>
        <p:spPr>
          <a:xfrm>
            <a:off x="11179596" y="2811714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2" name="Heptagon 11"/>
          <p:cNvSpPr/>
          <p:nvPr/>
        </p:nvSpPr>
        <p:spPr>
          <a:xfrm>
            <a:off x="11179596" y="3339650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3" name="Heptagon 12"/>
          <p:cNvSpPr/>
          <p:nvPr/>
        </p:nvSpPr>
        <p:spPr>
          <a:xfrm>
            <a:off x="11197566" y="4280918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r>
              <a:rPr lang="th-TH" b="1" dirty="0" smtClean="0"/>
              <a:t>        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43053" y="3988239"/>
            <a:ext cx="3938944" cy="89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ดับเบิ้ลคลิกที่ไอคอนโปรแกรม </a:t>
            </a:r>
            <a:r>
              <a:rPr lang="en-US" sz="2400" dirty="0" smtClean="0">
                <a:cs typeface="+mj-cs"/>
              </a:rPr>
              <a:t>Epicor UAT Environment </a:t>
            </a:r>
            <a:r>
              <a:rPr lang="th-TH" sz="2400" dirty="0" smtClean="0">
                <a:cs typeface="+mj-cs"/>
              </a:rPr>
              <a:t>เพื่อเข้าสู่โปรแกรม</a:t>
            </a:r>
            <a:endParaRPr lang="en-US" sz="2400" dirty="0">
              <a:cs typeface="+mj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3053" y="5013176"/>
            <a:ext cx="4538398" cy="130154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 กรอก </a:t>
            </a:r>
            <a:r>
              <a:rPr lang="en-US" sz="2400" dirty="0" smtClean="0">
                <a:cs typeface="+mj-cs"/>
              </a:rPr>
              <a:t>User:</a:t>
            </a:r>
          </a:p>
          <a:p>
            <a:r>
              <a:rPr lang="th-TH" sz="2400" dirty="0" smtClean="0">
                <a:cs typeface="+mj-cs"/>
              </a:rPr>
              <a:t>3. กรอก </a:t>
            </a:r>
            <a:r>
              <a:rPr lang="en-US" sz="2400" dirty="0" smtClean="0">
                <a:cs typeface="+mj-cs"/>
              </a:rPr>
              <a:t>Password:</a:t>
            </a:r>
          </a:p>
          <a:p>
            <a:r>
              <a:rPr lang="th-TH" sz="2400" dirty="0" smtClean="0">
                <a:cs typeface="+mj-cs"/>
              </a:rPr>
              <a:t>4. คลิกที่สัญลักษณ์            เพื่อ </a:t>
            </a:r>
            <a:r>
              <a:rPr lang="en-US" sz="2400" dirty="0" smtClean="0">
                <a:cs typeface="+mj-cs"/>
              </a:rPr>
              <a:t>Login </a:t>
            </a:r>
            <a:r>
              <a:rPr lang="th-TH" sz="2400" dirty="0" smtClean="0">
                <a:cs typeface="+mj-cs"/>
              </a:rPr>
              <a:t>เข้าโปรแกรม</a:t>
            </a:r>
            <a:endParaRPr lang="en-US" sz="2400" dirty="0">
              <a:cs typeface="+mj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83497" t="76306" r="8821" b="12790"/>
          <a:stretch/>
        </p:blipFill>
        <p:spPr>
          <a:xfrm>
            <a:off x="2255386" y="5839098"/>
            <a:ext cx="383647" cy="3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30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8716" b="54290"/>
          <a:stretch/>
        </p:blipFill>
        <p:spPr>
          <a:xfrm>
            <a:off x="1357080" y="729336"/>
            <a:ext cx="4490147" cy="3688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ight Arrow 11"/>
          <p:cNvSpPr/>
          <p:nvPr/>
        </p:nvSpPr>
        <p:spPr>
          <a:xfrm>
            <a:off x="877128" y="1638362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5750" b="40971"/>
          <a:stretch/>
        </p:blipFill>
        <p:spPr>
          <a:xfrm>
            <a:off x="6027636" y="729336"/>
            <a:ext cx="5052740" cy="3559057"/>
          </a:xfrm>
          <a:prstGeom prst="rect">
            <a:avLst/>
          </a:prstGeom>
        </p:spPr>
      </p:pic>
      <p:sp>
        <p:nvSpPr>
          <p:cNvPr id="9" name="Heptagon 8"/>
          <p:cNvSpPr/>
          <p:nvPr/>
        </p:nvSpPr>
        <p:spPr>
          <a:xfrm>
            <a:off x="277474" y="1533817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0" name="Down Arrow 9"/>
          <p:cNvSpPr/>
          <p:nvPr/>
        </p:nvSpPr>
        <p:spPr>
          <a:xfrm rot="5400000">
            <a:off x="10057352" y="1502871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ptagon 12"/>
          <p:cNvSpPr/>
          <p:nvPr/>
        </p:nvSpPr>
        <p:spPr>
          <a:xfrm>
            <a:off x="10751335" y="1595758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4" name="Down Arrow 13"/>
          <p:cNvSpPr/>
          <p:nvPr/>
        </p:nvSpPr>
        <p:spPr>
          <a:xfrm rot="5400000">
            <a:off x="10022608" y="2741717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ptagon 15"/>
          <p:cNvSpPr/>
          <p:nvPr/>
        </p:nvSpPr>
        <p:spPr>
          <a:xfrm>
            <a:off x="10703144" y="2813290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/>
              <a:t>3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357080" y="4783003"/>
            <a:ext cx="3938944" cy="89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คลิกที่สัญลักษณ์             หลังจากคลิกแล้วจะปรากฏแถบเมนูของโปรแกรม</a:t>
            </a:r>
            <a:endParaRPr lang="en-US" sz="2400" dirty="0"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8" y="4904563"/>
            <a:ext cx="446487" cy="32742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47227" y="4783002"/>
            <a:ext cx="5905502" cy="124127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 กรอกชื่อแถบเมนู </a:t>
            </a:r>
            <a:r>
              <a:rPr lang="en-US" sz="2400" dirty="0" smtClean="0">
                <a:cs typeface="+mj-cs"/>
              </a:rPr>
              <a:t>“CP Purchase Order Entry”</a:t>
            </a:r>
          </a:p>
          <a:p>
            <a:r>
              <a:rPr lang="th-TH" sz="2400" dirty="0" smtClean="0">
                <a:cs typeface="+mj-cs"/>
              </a:rPr>
              <a:t>3. คลิกเลือกแถบเมนู </a:t>
            </a:r>
            <a:r>
              <a:rPr lang="en-US" sz="2400" dirty="0"/>
              <a:t>“CP Purchase Order Entry”</a:t>
            </a:r>
          </a:p>
          <a:p>
            <a:r>
              <a:rPr lang="th-TH" sz="2400" dirty="0" smtClean="0">
                <a:cs typeface="+mj-cs"/>
              </a:rPr>
              <a:t>ที่จะปรากฏขึ้นมาในระหว่างคีย์ค้นหาในข้อ 2</a:t>
            </a:r>
            <a:endParaRPr lang="en-US" sz="2400" dirty="0" smtClean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225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31" r="80698" b="5475"/>
          <a:stretch/>
        </p:blipFill>
        <p:spPr>
          <a:xfrm>
            <a:off x="557077" y="468783"/>
            <a:ext cx="3039819" cy="3213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75" b="3852"/>
          <a:stretch/>
        </p:blipFill>
        <p:spPr>
          <a:xfrm>
            <a:off x="4496021" y="548640"/>
            <a:ext cx="6293900" cy="479406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337832" y="1548220"/>
            <a:ext cx="290344" cy="7933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5400000">
            <a:off x="10485613" y="2718827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5400000">
            <a:off x="10485613" y="3140409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5400000">
            <a:off x="10513995" y="4069353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                      </a:t>
            </a:r>
            <a:endParaRPr lang="en-US" dirty="0"/>
          </a:p>
        </p:txBody>
      </p:sp>
      <p:sp>
        <p:nvSpPr>
          <p:cNvPr id="10" name="Heptagon 9"/>
          <p:cNvSpPr/>
          <p:nvPr/>
        </p:nvSpPr>
        <p:spPr>
          <a:xfrm>
            <a:off x="3958523" y="1709753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Heptagon 10"/>
          <p:cNvSpPr/>
          <p:nvPr/>
        </p:nvSpPr>
        <p:spPr>
          <a:xfrm>
            <a:off x="11179596" y="2811714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2" name="Heptagon 11"/>
          <p:cNvSpPr/>
          <p:nvPr/>
        </p:nvSpPr>
        <p:spPr>
          <a:xfrm>
            <a:off x="11179596" y="3339650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3" name="Heptagon 12"/>
          <p:cNvSpPr/>
          <p:nvPr/>
        </p:nvSpPr>
        <p:spPr>
          <a:xfrm>
            <a:off x="11197566" y="4280918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r>
              <a:rPr lang="th-TH" b="1" dirty="0" smtClean="0"/>
              <a:t>        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43053" y="3988239"/>
            <a:ext cx="3938944" cy="89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ดับเบิ้ลคลิกที่ไอคอนโปรแกรม </a:t>
            </a:r>
            <a:r>
              <a:rPr lang="en-US" sz="2400" dirty="0" smtClean="0">
                <a:cs typeface="+mj-cs"/>
              </a:rPr>
              <a:t>Epicor UAT Environment </a:t>
            </a:r>
            <a:r>
              <a:rPr lang="th-TH" sz="2400" dirty="0" smtClean="0">
                <a:cs typeface="+mj-cs"/>
              </a:rPr>
              <a:t>เพื่อเข้าสู่โปรแกรม</a:t>
            </a:r>
            <a:endParaRPr lang="en-US" sz="2400" dirty="0">
              <a:cs typeface="+mj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3053" y="5013176"/>
            <a:ext cx="4538398" cy="130154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 กรอก </a:t>
            </a:r>
            <a:r>
              <a:rPr lang="en-US" sz="2400" dirty="0" smtClean="0">
                <a:cs typeface="+mj-cs"/>
              </a:rPr>
              <a:t>User:</a:t>
            </a:r>
          </a:p>
          <a:p>
            <a:r>
              <a:rPr lang="th-TH" sz="2400" dirty="0" smtClean="0">
                <a:cs typeface="+mj-cs"/>
              </a:rPr>
              <a:t>3. กรอก </a:t>
            </a:r>
            <a:r>
              <a:rPr lang="en-US" sz="2400" dirty="0" smtClean="0">
                <a:cs typeface="+mj-cs"/>
              </a:rPr>
              <a:t>Password:</a:t>
            </a:r>
          </a:p>
          <a:p>
            <a:r>
              <a:rPr lang="th-TH" sz="2400" dirty="0" smtClean="0">
                <a:cs typeface="+mj-cs"/>
              </a:rPr>
              <a:t>4. คลิกที่สัญลักษณ์            เพื่อ </a:t>
            </a:r>
            <a:r>
              <a:rPr lang="en-US" sz="2400" dirty="0" smtClean="0">
                <a:cs typeface="+mj-cs"/>
              </a:rPr>
              <a:t>Login </a:t>
            </a:r>
            <a:r>
              <a:rPr lang="th-TH" sz="2400" dirty="0" smtClean="0">
                <a:cs typeface="+mj-cs"/>
              </a:rPr>
              <a:t>เข้าโปรแกรม</a:t>
            </a:r>
            <a:endParaRPr lang="en-US" sz="2400" dirty="0">
              <a:cs typeface="+mj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83497" t="76306" r="8821" b="12790"/>
          <a:stretch/>
        </p:blipFill>
        <p:spPr>
          <a:xfrm>
            <a:off x="2255386" y="5839098"/>
            <a:ext cx="383647" cy="3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9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712" b="40638"/>
          <a:stretch/>
        </p:blipFill>
        <p:spPr>
          <a:xfrm>
            <a:off x="338440" y="220638"/>
            <a:ext cx="7560446" cy="3763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7527" t="2329" r="27916" b="18162"/>
          <a:stretch/>
        </p:blipFill>
        <p:spPr>
          <a:xfrm>
            <a:off x="4493623" y="509451"/>
            <a:ext cx="7358154" cy="4545874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1956734" y="1651424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ptagon 17"/>
          <p:cNvSpPr/>
          <p:nvPr/>
        </p:nvSpPr>
        <p:spPr>
          <a:xfrm>
            <a:off x="1357080" y="1546879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182880" y="4272984"/>
            <a:ext cx="4153989" cy="9521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คลิกที่เมนู                                    </a:t>
            </a:r>
            <a:endParaRPr lang="en-US" sz="2400" dirty="0" smtClean="0">
              <a:cs typeface="+mj-cs"/>
            </a:endParaRPr>
          </a:p>
          <a:p>
            <a:r>
              <a:rPr lang="th-TH" sz="2400" dirty="0" smtClean="0">
                <a:cs typeface="+mj-cs"/>
              </a:rPr>
              <a:t>เพื่อเข้าค้นหา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ที่ต้องการดูตัวอย่างก่อนพิมพ์</a:t>
            </a:r>
            <a:endParaRPr lang="en-US" sz="2400" dirty="0"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360" y="4321479"/>
            <a:ext cx="1652159" cy="390178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5400000">
            <a:off x="10380807" y="1765650"/>
            <a:ext cx="290344" cy="793330"/>
          </a:xfrm>
          <a:prstGeom prst="downArrow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ptagon 20"/>
          <p:cNvSpPr/>
          <p:nvPr/>
        </p:nvSpPr>
        <p:spPr>
          <a:xfrm>
            <a:off x="10996412" y="1858537"/>
            <a:ext cx="509450" cy="470264"/>
          </a:xfrm>
          <a:prstGeom prst="heptagon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10764408" y="953588"/>
            <a:ext cx="310381" cy="414507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ptagon 22"/>
          <p:cNvSpPr/>
          <p:nvPr/>
        </p:nvSpPr>
        <p:spPr>
          <a:xfrm>
            <a:off x="10664873" y="401444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/>
              <a:t>3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555820" y="5344138"/>
            <a:ext cx="4132363" cy="496806"/>
          </a:xfrm>
          <a:prstGeom prst="rect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/>
              <a:t>2. กรณีที่ทราบเลข </a:t>
            </a:r>
            <a:r>
              <a:rPr lang="en-US" sz="2400" dirty="0" smtClean="0"/>
              <a:t>PO </a:t>
            </a:r>
            <a:r>
              <a:rPr lang="th-TH" sz="2400" dirty="0" smtClean="0"/>
              <a:t>ที่ต้องการดูตัวอย่าง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6800816" y="5344138"/>
            <a:ext cx="5190887" cy="9936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3. กรณีที่ไม่ทราบเลขที่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ที่ต้องการดูตัวอย่างก่อนพิมพ์</a:t>
            </a:r>
          </a:p>
          <a:p>
            <a:r>
              <a:rPr lang="th-TH" sz="2400" dirty="0" smtClean="0">
                <a:cs typeface="+mj-cs"/>
              </a:rPr>
              <a:t>ให้คลิกที่เมนู</a:t>
            </a:r>
            <a:endParaRPr lang="en-US" sz="2400" dirty="0" smtClean="0"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585" y="5840944"/>
            <a:ext cx="1237595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6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645" t="3481" r="11614" b="19377"/>
          <a:stretch/>
        </p:blipFill>
        <p:spPr>
          <a:xfrm>
            <a:off x="535577" y="457200"/>
            <a:ext cx="7903029" cy="5643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43109" y="352697"/>
            <a:ext cx="308283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กรณีที่ทราบเลขที่ </a:t>
            </a:r>
            <a:r>
              <a:rPr lang="en-US" sz="3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PO</a:t>
            </a:r>
            <a:endParaRPr lang="en-US" sz="32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82534" y="1455481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ptagon 13"/>
          <p:cNvSpPr/>
          <p:nvPr/>
        </p:nvSpPr>
        <p:spPr>
          <a:xfrm>
            <a:off x="182880" y="1350936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>
            <a:off x="6489546" y="1003784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ptagon 15"/>
          <p:cNvSpPr/>
          <p:nvPr/>
        </p:nvSpPr>
        <p:spPr>
          <a:xfrm>
            <a:off x="5889892" y="899239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7" name="Down Arrow 16"/>
          <p:cNvSpPr/>
          <p:nvPr/>
        </p:nvSpPr>
        <p:spPr>
          <a:xfrm rot="10800000">
            <a:off x="1034027" y="4273719"/>
            <a:ext cx="233070" cy="428910"/>
          </a:xfrm>
          <a:prstGeom prst="downArrow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ptagon 17"/>
          <p:cNvSpPr/>
          <p:nvPr/>
        </p:nvSpPr>
        <p:spPr>
          <a:xfrm>
            <a:off x="882774" y="4797680"/>
            <a:ext cx="509450" cy="470264"/>
          </a:xfrm>
          <a:prstGeom prst="heptagon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9" name="Down Arrow 18"/>
          <p:cNvSpPr/>
          <p:nvPr/>
        </p:nvSpPr>
        <p:spPr>
          <a:xfrm rot="5400000">
            <a:off x="1654818" y="5517503"/>
            <a:ext cx="310381" cy="414507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ptagon 19"/>
          <p:cNvSpPr/>
          <p:nvPr/>
        </p:nvSpPr>
        <p:spPr>
          <a:xfrm>
            <a:off x="2115234" y="5426357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43110" y="979401"/>
            <a:ext cx="3513908" cy="8417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กรอกเลขที่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ที่ต้องการ</a:t>
            </a:r>
          </a:p>
          <a:p>
            <a:r>
              <a:rPr lang="th-TH" sz="2400" dirty="0" smtClean="0">
                <a:cs typeface="+mj-cs"/>
              </a:rPr>
              <a:t>2. คลิกที่เมนู</a:t>
            </a:r>
            <a:endParaRPr lang="en-US" sz="2400" dirty="0">
              <a:cs typeface="+mj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266" y="1418413"/>
            <a:ext cx="1237595" cy="33530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543109" y="1863129"/>
            <a:ext cx="3513909" cy="566562"/>
          </a:xfrm>
          <a:prstGeom prst="rect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/>
              <a:t>3. คลิกเลือกที่แถบเลขที่ </a:t>
            </a:r>
            <a:r>
              <a:rPr lang="en-US" sz="2400" dirty="0" smtClean="0"/>
              <a:t>PO </a:t>
            </a:r>
            <a:r>
              <a:rPr lang="th-TH" sz="2400" dirty="0" smtClean="0"/>
              <a:t>ที่ต้องการ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8543109" y="2471620"/>
            <a:ext cx="3513909" cy="5589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4. คลิก </a:t>
            </a:r>
            <a:r>
              <a:rPr lang="en-US" sz="2400" dirty="0" smtClean="0">
                <a:cs typeface="+mj-cs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188299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7645" t="982" r="6594" b="5268"/>
          <a:stretch/>
        </p:blipFill>
        <p:spPr>
          <a:xfrm>
            <a:off x="248195" y="209005"/>
            <a:ext cx="8002059" cy="64138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43109" y="352697"/>
            <a:ext cx="308283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กรณีที่ไม่ทราบเลขที่ </a:t>
            </a:r>
            <a:r>
              <a:rPr lang="en-US" sz="32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PO</a:t>
            </a:r>
            <a:endParaRPr lang="en-US" sz="32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38606" y="937472"/>
            <a:ext cx="3513909" cy="566562"/>
          </a:xfrm>
          <a:prstGeom prst="rect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/>
              <a:t>1. คลิกเลือกที่แถบเลขที่ </a:t>
            </a:r>
            <a:r>
              <a:rPr lang="en-US" sz="2400" dirty="0" smtClean="0"/>
              <a:t>PO </a:t>
            </a:r>
            <a:r>
              <a:rPr lang="th-TH" sz="2400" dirty="0" smtClean="0"/>
              <a:t>ที่ต้องการ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8438606" y="1545963"/>
            <a:ext cx="3513909" cy="5589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 คลิก </a:t>
            </a:r>
            <a:r>
              <a:rPr lang="en-US" sz="2400" dirty="0" smtClean="0">
                <a:cs typeface="+mj-cs"/>
              </a:rPr>
              <a:t>OK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1348567" y="4488174"/>
            <a:ext cx="233070" cy="428910"/>
          </a:xfrm>
          <a:prstGeom prst="downArrow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ptagon 14"/>
          <p:cNvSpPr/>
          <p:nvPr/>
        </p:nvSpPr>
        <p:spPr>
          <a:xfrm>
            <a:off x="1210377" y="3939534"/>
            <a:ext cx="509450" cy="470264"/>
          </a:xfrm>
          <a:prstGeom prst="heptagon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/>
              <a:t>1</a:t>
            </a:r>
            <a:endParaRPr lang="en-US" sz="2400" b="1" dirty="0"/>
          </a:p>
        </p:txBody>
      </p:sp>
      <p:sp>
        <p:nvSpPr>
          <p:cNvPr id="16" name="Down Arrow 15"/>
          <p:cNvSpPr/>
          <p:nvPr/>
        </p:nvSpPr>
        <p:spPr>
          <a:xfrm rot="5400000">
            <a:off x="1262440" y="6064480"/>
            <a:ext cx="310381" cy="414507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ptagon 16"/>
          <p:cNvSpPr/>
          <p:nvPr/>
        </p:nvSpPr>
        <p:spPr>
          <a:xfrm>
            <a:off x="1670604" y="5973334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5362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26" r="806" b="25954"/>
          <a:stretch/>
        </p:blipFill>
        <p:spPr>
          <a:xfrm>
            <a:off x="348071" y="613954"/>
            <a:ext cx="11251746" cy="46503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/>
          <p:cNvSpPr/>
          <p:nvPr/>
        </p:nvSpPr>
        <p:spPr>
          <a:xfrm rot="16023505">
            <a:off x="10589959" y="2918522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ptagon 5"/>
          <p:cNvSpPr/>
          <p:nvPr/>
        </p:nvSpPr>
        <p:spPr>
          <a:xfrm>
            <a:off x="10634777" y="3386548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495005" y="5631521"/>
            <a:ext cx="7602584" cy="6517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จะปรากฏหน้าต่างแสดงรายละเอียดต่างๆ ใน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ที่เลือก ให้คลิกที่เมนู</a:t>
            </a:r>
            <a:endParaRPr lang="en-US" sz="2400" dirty="0"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6063" t="39023" r="6544" b="55708"/>
          <a:stretch/>
        </p:blipFill>
        <p:spPr>
          <a:xfrm>
            <a:off x="8660674" y="5794215"/>
            <a:ext cx="1142136" cy="326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9181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247" t="26696" r="30189" b="23840"/>
          <a:stretch/>
        </p:blipFill>
        <p:spPr>
          <a:xfrm>
            <a:off x="248193" y="274319"/>
            <a:ext cx="6442771" cy="4310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023" t="23839" r="19445" b="22946"/>
          <a:stretch/>
        </p:blipFill>
        <p:spPr>
          <a:xfrm>
            <a:off x="4323804" y="2782388"/>
            <a:ext cx="7615647" cy="3892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ight Arrow 5"/>
          <p:cNvSpPr/>
          <p:nvPr/>
        </p:nvSpPr>
        <p:spPr>
          <a:xfrm rot="16200000">
            <a:off x="1395031" y="1350978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ptagon 6"/>
          <p:cNvSpPr/>
          <p:nvPr/>
        </p:nvSpPr>
        <p:spPr>
          <a:xfrm>
            <a:off x="1452911" y="1872549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48194" y="4850882"/>
            <a:ext cx="3944984" cy="6418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คลิกที่เมนู        </a:t>
            </a:r>
            <a:r>
              <a:rPr lang="en-US" sz="2400" dirty="0" smtClean="0">
                <a:cs typeface="+mj-cs"/>
              </a:rPr>
              <a:t> </a:t>
            </a:r>
            <a:r>
              <a:rPr lang="th-TH" sz="2400" dirty="0" smtClean="0">
                <a:cs typeface="+mj-cs"/>
              </a:rPr>
              <a:t>เพื่อดูตัวอย่างก่อนพิมพ์</a:t>
            </a:r>
            <a:endParaRPr lang="en-US" sz="2400" dirty="0">
              <a:cs typeface="+mj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0877" t="14390" r="75707" b="79912"/>
          <a:stretch/>
        </p:blipFill>
        <p:spPr>
          <a:xfrm>
            <a:off x="1385837" y="4945493"/>
            <a:ext cx="426261" cy="4756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95467" y="1618538"/>
            <a:ext cx="5248487" cy="978286"/>
          </a:xfrm>
          <a:prstGeom prst="rect">
            <a:avLst/>
          </a:prstGeom>
          <a:solidFill>
            <a:srgbClr val="071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จะปรากฏหน้าต่างตัวอย่างก่อนพิมพ์ ให้ตรวจสอบรายละเอียด (ไฟล์ </a:t>
            </a:r>
            <a:r>
              <a:rPr lang="en-US" sz="2400" dirty="0" smtClean="0"/>
              <a:t>PDF</a:t>
            </a:r>
            <a:r>
              <a:rPr lang="th-TH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565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8716" b="54290"/>
          <a:stretch/>
        </p:blipFill>
        <p:spPr>
          <a:xfrm>
            <a:off x="1357080" y="729336"/>
            <a:ext cx="4490147" cy="3688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ight Arrow 11"/>
          <p:cNvSpPr/>
          <p:nvPr/>
        </p:nvSpPr>
        <p:spPr>
          <a:xfrm>
            <a:off x="877128" y="1638362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ptagon 8"/>
          <p:cNvSpPr/>
          <p:nvPr/>
        </p:nvSpPr>
        <p:spPr>
          <a:xfrm>
            <a:off x="277474" y="1533817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357080" y="4783003"/>
            <a:ext cx="3938944" cy="89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คลิกที่สัญลักษณ์             หลังจากคลิกแล้วจะปรากฏแถบเมนูของโปรแกรม</a:t>
            </a:r>
            <a:endParaRPr lang="en-US" sz="2400" dirty="0"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08" y="4904563"/>
            <a:ext cx="446487" cy="32742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47227" y="4783002"/>
            <a:ext cx="5905502" cy="124127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 กรอกชื่อแถบเมนู </a:t>
            </a:r>
            <a:r>
              <a:rPr lang="en-US" sz="2400" dirty="0" smtClean="0">
                <a:cs typeface="+mj-cs"/>
              </a:rPr>
              <a:t>“CP PO Approval”</a:t>
            </a:r>
          </a:p>
          <a:p>
            <a:r>
              <a:rPr lang="th-TH" sz="2400" dirty="0" smtClean="0">
                <a:cs typeface="+mj-cs"/>
              </a:rPr>
              <a:t>3. คลิกเลือกแถบเมนู </a:t>
            </a:r>
            <a:r>
              <a:rPr lang="en-US" sz="2400" dirty="0"/>
              <a:t>“</a:t>
            </a:r>
            <a:r>
              <a:rPr lang="en-US" sz="2400" dirty="0" smtClean="0"/>
              <a:t>CP PO Approval”</a:t>
            </a:r>
            <a:r>
              <a:rPr lang="en-US" sz="2400" dirty="0"/>
              <a:t> </a:t>
            </a:r>
            <a:r>
              <a:rPr lang="th-TH" sz="2400" dirty="0" smtClean="0">
                <a:cs typeface="+mj-cs"/>
              </a:rPr>
              <a:t>ที่จะปรากฏขึ้นมาในระหว่างคีย์ค้นหาในข้อ 2</a:t>
            </a:r>
            <a:endParaRPr lang="en-US" sz="2400" dirty="0" smtClean="0"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6077"/>
          <a:stretch/>
        </p:blipFill>
        <p:spPr>
          <a:xfrm>
            <a:off x="5999374" y="729335"/>
            <a:ext cx="4124340" cy="3688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Down Arrow 9"/>
          <p:cNvSpPr/>
          <p:nvPr/>
        </p:nvSpPr>
        <p:spPr>
          <a:xfrm rot="5400000">
            <a:off x="9796092" y="1437556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ptagon 12"/>
          <p:cNvSpPr/>
          <p:nvPr/>
        </p:nvSpPr>
        <p:spPr>
          <a:xfrm>
            <a:off x="10490075" y="1530443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4" name="Down Arrow 13"/>
          <p:cNvSpPr/>
          <p:nvPr/>
        </p:nvSpPr>
        <p:spPr>
          <a:xfrm rot="5400000">
            <a:off x="9761348" y="2676402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ptagon 15"/>
          <p:cNvSpPr/>
          <p:nvPr/>
        </p:nvSpPr>
        <p:spPr>
          <a:xfrm>
            <a:off x="10441884" y="2747975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7684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41533" b="38125"/>
          <a:stretch/>
        </p:blipFill>
        <p:spPr>
          <a:xfrm>
            <a:off x="165191" y="920931"/>
            <a:ext cx="7607209" cy="4526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4274" b="29131"/>
          <a:stretch/>
        </p:blipFill>
        <p:spPr>
          <a:xfrm>
            <a:off x="4872898" y="2242398"/>
            <a:ext cx="7066554" cy="4476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/>
          <p:cNvSpPr/>
          <p:nvPr/>
        </p:nvSpPr>
        <p:spPr>
          <a:xfrm rot="10800000">
            <a:off x="2669571" y="1817647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ptagon 13"/>
          <p:cNvSpPr/>
          <p:nvPr/>
        </p:nvSpPr>
        <p:spPr>
          <a:xfrm>
            <a:off x="3326445" y="1692532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529978" y="5586281"/>
            <a:ext cx="3938944" cy="9893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คลิกที่เมนู               หลังจากคลิกแล้ว</a:t>
            </a:r>
          </a:p>
          <a:p>
            <a:r>
              <a:rPr lang="th-TH" sz="2400" dirty="0" smtClean="0">
                <a:cs typeface="+mj-cs"/>
              </a:rPr>
              <a:t>จะปรากฏหน้าต่างแสดงรายการ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ทั้งหมด</a:t>
            </a:r>
            <a:endParaRPr lang="en-US" sz="2400" dirty="0">
              <a:cs typeface="+mj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270" y="5669177"/>
            <a:ext cx="581678" cy="4388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570" y="187416"/>
            <a:ext cx="642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วิธีการดูรายละเอียดใน </a:t>
            </a:r>
            <a:r>
              <a:rPr lang="en-US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PO </a:t>
            </a:r>
            <a:r>
              <a:rPr lang="th-TH" sz="36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ก่อนการอนุมัติ</a:t>
            </a:r>
            <a:endParaRPr lang="en-US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874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2336" b="16518"/>
          <a:stretch/>
        </p:blipFill>
        <p:spPr>
          <a:xfrm>
            <a:off x="335008" y="320039"/>
            <a:ext cx="7502706" cy="610688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190637" y="1821243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ptagon 9"/>
          <p:cNvSpPr/>
          <p:nvPr/>
        </p:nvSpPr>
        <p:spPr>
          <a:xfrm>
            <a:off x="590983" y="1690572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6" name="Down Arrow 5"/>
          <p:cNvSpPr/>
          <p:nvPr/>
        </p:nvSpPr>
        <p:spPr>
          <a:xfrm>
            <a:off x="3094845" y="1374417"/>
            <a:ext cx="314559" cy="540314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ptagon 6"/>
          <p:cNvSpPr/>
          <p:nvPr/>
        </p:nvSpPr>
        <p:spPr>
          <a:xfrm>
            <a:off x="3010462" y="844303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8" name="Down Arrow 7"/>
          <p:cNvSpPr/>
          <p:nvPr/>
        </p:nvSpPr>
        <p:spPr>
          <a:xfrm rot="5400000">
            <a:off x="7527600" y="2624151"/>
            <a:ext cx="290344" cy="793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ptagon 10"/>
          <p:cNvSpPr/>
          <p:nvPr/>
        </p:nvSpPr>
        <p:spPr>
          <a:xfrm>
            <a:off x="8182010" y="2747976"/>
            <a:ext cx="509450" cy="470264"/>
          </a:xfrm>
          <a:prstGeom prst="hept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/>
              <a:t>3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8069437" y="4144452"/>
            <a:ext cx="3938944" cy="871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คลิกขวาที่หมายเลข </a:t>
            </a:r>
            <a:r>
              <a:rPr lang="en-US" sz="2400" dirty="0" smtClean="0">
                <a:cs typeface="+mj-cs"/>
              </a:rPr>
              <a:t>PO </a:t>
            </a:r>
            <a:r>
              <a:rPr lang="th-TH" sz="2400" dirty="0" smtClean="0">
                <a:cs typeface="+mj-cs"/>
              </a:rPr>
              <a:t>ที่ต้องการดูรายละเอียดก่อนอนุมัติ</a:t>
            </a:r>
            <a:endParaRPr lang="en-US" sz="2400" dirty="0">
              <a:cs typeface="+mj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6587" y="5274144"/>
            <a:ext cx="3803435" cy="894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2. เลื่อนเม้าส์ไปที่แถบเมนู </a:t>
            </a:r>
            <a:r>
              <a:rPr lang="en-US" sz="2400" dirty="0" smtClean="0">
                <a:cs typeface="+mj-cs"/>
              </a:rPr>
              <a:t>Open With</a:t>
            </a:r>
          </a:p>
          <a:p>
            <a:r>
              <a:rPr lang="th-TH" sz="2400" dirty="0" smtClean="0">
                <a:cs typeface="+mj-cs"/>
              </a:rPr>
              <a:t>3. คลิกเลือกแถบเมนู </a:t>
            </a:r>
            <a:r>
              <a:rPr lang="en-US" sz="2400" dirty="0" smtClean="0"/>
              <a:t>Po Tracker</a:t>
            </a:r>
            <a:endParaRPr lang="en-US" sz="2400" dirty="0" smtClean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79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31" b="19883"/>
          <a:stretch/>
        </p:blipFill>
        <p:spPr>
          <a:xfrm>
            <a:off x="670239" y="365760"/>
            <a:ext cx="9050131" cy="50161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ight Arrow 2"/>
          <p:cNvSpPr/>
          <p:nvPr/>
        </p:nvSpPr>
        <p:spPr>
          <a:xfrm>
            <a:off x="1178453" y="1442421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ptagon 3"/>
          <p:cNvSpPr/>
          <p:nvPr/>
        </p:nvSpPr>
        <p:spPr>
          <a:xfrm>
            <a:off x="578799" y="1311750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178453" y="5586749"/>
            <a:ext cx="5653422" cy="871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คลิกที่เมนู                      </a:t>
            </a:r>
            <a:r>
              <a:rPr lang="en-US" sz="2400" dirty="0" smtClean="0">
                <a:cs typeface="+mj-cs"/>
              </a:rPr>
              <a:t> </a:t>
            </a:r>
            <a:r>
              <a:rPr lang="th-TH" sz="2400" dirty="0" smtClean="0">
                <a:cs typeface="+mj-cs"/>
              </a:rPr>
              <a:t>จะแสดงรายละเอียดโดยรวมในใบ </a:t>
            </a:r>
            <a:r>
              <a:rPr lang="en-US" sz="2400" dirty="0" smtClean="0">
                <a:cs typeface="+mj-cs"/>
              </a:rPr>
              <a:t>PO</a:t>
            </a:r>
            <a:endParaRPr lang="en-US" sz="2400" dirty="0"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845" t="16887" r="71880" b="80112"/>
          <a:stretch/>
        </p:blipFill>
        <p:spPr>
          <a:xfrm>
            <a:off x="2429691" y="5862464"/>
            <a:ext cx="927463" cy="3203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118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147"/>
          <a:stretch/>
        </p:blipFill>
        <p:spPr>
          <a:xfrm>
            <a:off x="365760" y="163849"/>
            <a:ext cx="7680959" cy="643289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23036" y="1207290"/>
            <a:ext cx="599086" cy="2611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ptagon 7"/>
          <p:cNvSpPr/>
          <p:nvPr/>
        </p:nvSpPr>
        <p:spPr>
          <a:xfrm>
            <a:off x="1323382" y="1076619"/>
            <a:ext cx="509450" cy="470264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8136923" y="771385"/>
            <a:ext cx="3828654" cy="15929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>
                <a:cs typeface="+mj-cs"/>
              </a:rPr>
              <a:t>1. คลิกที่เมนู </a:t>
            </a:r>
            <a:r>
              <a:rPr lang="th-TH" sz="2400" dirty="0">
                <a:cs typeface="+mj-cs"/>
              </a:rPr>
              <a:t> </a:t>
            </a:r>
            <a:r>
              <a:rPr lang="th-TH" sz="2400" dirty="0" smtClean="0">
                <a:cs typeface="+mj-cs"/>
              </a:rPr>
              <a:t>                    จะแสดงรายละเอียดที่ส่วนหัวของใบ </a:t>
            </a:r>
            <a:r>
              <a:rPr lang="en-US" sz="2400" dirty="0" smtClean="0">
                <a:cs typeface="+mj-cs"/>
              </a:rPr>
              <a:t>PO</a:t>
            </a:r>
            <a:r>
              <a:rPr lang="th-TH" sz="2400" dirty="0" smtClean="0">
                <a:cs typeface="+mj-cs"/>
              </a:rPr>
              <a:t> </a:t>
            </a:r>
          </a:p>
          <a:p>
            <a:r>
              <a:rPr lang="th-TH" sz="2400" dirty="0" smtClean="0">
                <a:cs typeface="+mj-cs"/>
              </a:rPr>
              <a:t>เช่น เลขที่ </a:t>
            </a:r>
            <a:r>
              <a:rPr lang="en-US" sz="2400" dirty="0" smtClean="0">
                <a:cs typeface="+mj-cs"/>
              </a:rPr>
              <a:t>PO</a:t>
            </a:r>
            <a:r>
              <a:rPr lang="th-TH" sz="2400" dirty="0" smtClean="0">
                <a:cs typeface="+mj-cs"/>
              </a:rPr>
              <a:t>, วันที่เปิด, ชื่อ-ที่อยู่ </a:t>
            </a:r>
            <a:r>
              <a:rPr lang="en-US" sz="2400" dirty="0" smtClean="0">
                <a:cs typeface="+mj-cs"/>
              </a:rPr>
              <a:t>Supplier</a:t>
            </a:r>
            <a:r>
              <a:rPr lang="th-TH" sz="2400" dirty="0" smtClean="0">
                <a:cs typeface="+mj-cs"/>
              </a:rPr>
              <a:t>, สถานที่จัดส่งสินค้าที่กำหนด</a:t>
            </a:r>
            <a:endParaRPr lang="en-US" sz="2400" dirty="0">
              <a:cs typeface="+mj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1930" r="48920"/>
          <a:stretch/>
        </p:blipFill>
        <p:spPr>
          <a:xfrm>
            <a:off x="9379133" y="852030"/>
            <a:ext cx="862148" cy="3552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3113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1504</Words>
  <Application>Microsoft Office PowerPoint</Application>
  <PresentationFormat>Widescreen</PresentationFormat>
  <Paragraphs>218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Angsana New</vt:lpstr>
      <vt:lpstr>AngsanaUPC</vt:lpstr>
      <vt:lpstr>Arial</vt:lpstr>
      <vt:lpstr>Calibri</vt:lpstr>
      <vt:lpstr>Calibri Light</vt:lpstr>
      <vt:lpstr>Cordia New</vt:lpstr>
      <vt:lpstr>Office Theme</vt:lpstr>
      <vt:lpstr>วิธีการปฏิบัติงาน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วิธีการอนุมัติ PO ที่มีมูลค่าเท่ากับ หรือน้อยกว่า 100,000 บาทหลังตรวจสอบแล้ว</vt:lpstr>
      <vt:lpstr>PowerPoint Presentation</vt:lpstr>
      <vt:lpstr>วิธีการอนุมัติ PO ที่มีมูลค่ามากกว่า 100,000 บาท ต้องมีผู้ตรวจสอบก่อนจะส่งให้ผู้อนุมัติ</vt:lpstr>
      <vt:lpstr>PowerPoint Presentation</vt:lpstr>
      <vt:lpstr>วิธีการปฏิบัติงาน</vt:lpstr>
      <vt:lpstr>เช็ค G-mail เพื่อดูเลขที่ PO ที่ถูกส่งมาให้อนุมัติ ซึ่งจะขึ้นหมายเลข PO. No. ตามที่ระบุในกรอบสีแดง</vt:lpstr>
      <vt:lpstr>เข้า Log in โปรแกรม Epicor ใน IPAD</vt:lpstr>
      <vt:lpstr>เมื่อ Log in เข้าสู่ โปรแกรม Epicor แล้ว ให้คลิกที่สัญลักษณ์            เพื่อเลือกเมนู</vt:lpstr>
      <vt:lpstr>ใส่เลขที่ PO ที่ดูจาก G-mail มาคีย์ลงในช่อง PO Number… (เพื่อตรวจสอบรายละเอียดก่อนอนุมัติ)</vt:lpstr>
      <vt:lpstr>โปรแกรมจะแสดงหน้าต่างที่แสดงรายละเอียดในใบ PO ที่เลือก (เพื่อตรวจสอบรายละเอียดก่อนอนุมัติ)</vt:lpstr>
      <vt:lpstr>เมื่อตรวจสอบเสร็จแล้ว ให้ปิดหน้าต่าง แล้วเปิด G-mail ที่ส่งมาให้อนุมัติ แล้วคลิกเลือกตัวเลือก  Approve กรณี อนุมัติ หรือ Reject กรณีไม่อนุมัติ จากนั้นกดส่ง E-mail</vt:lpstr>
      <vt:lpstr>วิธีการปฏิบัติงาน</vt:lpstr>
      <vt:lpstr>เข้า www.Googel.com แล้ว Log in  เข้า G-mail ของสุรีย์</vt:lpstr>
      <vt:lpstr>PowerPoint Presentation</vt:lpstr>
      <vt:lpstr>เข้า Log in โปรแกรม Epicor</vt:lpstr>
      <vt:lpstr>เมื่อ Log in เข้าสู่ โปรแกรม Epicor แล้ว ให้คลิกที่สัญลักษณ์            เพื่อเลือกเมนู</vt:lpstr>
      <vt:lpstr>PowerPoint Presentation</vt:lpstr>
      <vt:lpstr>วิธีการปฏิบัติงาน</vt:lpstr>
      <vt:lpstr>PowerPoint Presentation</vt:lpstr>
      <vt:lpstr>PowerPoint Presentation</vt:lpstr>
      <vt:lpstr>การเรียกดู Status PR</vt:lpstr>
      <vt:lpstr>การเรียกดู Status PO</vt:lpstr>
      <vt:lpstr>PowerPoint Presentation</vt:lpstr>
      <vt:lpstr>PowerPoint Presentation</vt:lpstr>
      <vt:lpstr>PowerPoint Presentation</vt:lpstr>
      <vt:lpstr>วิธีการปฏิบัติงาน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วิธีการปฏิบัติงาน</dc:title>
  <dc:creator>DELL EMC</dc:creator>
  <cp:lastModifiedBy>Yardnapa Chantee</cp:lastModifiedBy>
  <cp:revision>18</cp:revision>
  <cp:lastPrinted>2024-08-13T09:48:53Z</cp:lastPrinted>
  <dcterms:created xsi:type="dcterms:W3CDTF">2024-08-13T09:45:04Z</dcterms:created>
  <dcterms:modified xsi:type="dcterms:W3CDTF">2025-10-23T07:24:14Z</dcterms:modified>
</cp:coreProperties>
</file>